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4" r:id="rId5"/>
    <p:sldId id="265" r:id="rId6"/>
    <p:sldId id="266" r:id="rId7"/>
    <p:sldId id="267" r:id="rId8"/>
    <p:sldId id="268" r:id="rId9"/>
    <p:sldId id="269" r:id="rId10"/>
    <p:sldId id="270" r:id="rId11"/>
    <p:sldId id="271" r:id="rId12"/>
    <p:sldId id="272" r:id="rId13"/>
    <p:sldId id="273" r:id="rId14"/>
    <p:sldId id="284" r:id="rId15"/>
    <p:sldId id="285" r:id="rId16"/>
    <p:sldId id="286" r:id="rId17"/>
    <p:sldId id="287" r:id="rId18"/>
    <p:sldId id="289" r:id="rId19"/>
    <p:sldId id="290" r:id="rId20"/>
    <p:sldId id="291" r:id="rId21"/>
    <p:sldId id="261" r:id="rId22"/>
    <p:sldId id="292" r:id="rId23"/>
    <p:sldId id="293" r:id="rId24"/>
    <p:sldId id="294" r:id="rId25"/>
    <p:sldId id="295" r:id="rId26"/>
    <p:sldId id="296" r:id="rId27"/>
    <p:sldId id="297" r:id="rId28"/>
    <p:sldId id="299" r:id="rId29"/>
    <p:sldId id="300" r:id="rId30"/>
    <p:sldId id="298" r:id="rId31"/>
    <p:sldId id="301" r:id="rId32"/>
    <p:sldId id="302" r:id="rId33"/>
    <p:sldId id="304" r:id="rId34"/>
    <p:sldId id="305" r:id="rId35"/>
    <p:sldId id="306" r:id="rId36"/>
    <p:sldId id="307" r:id="rId37"/>
    <p:sldId id="308" r:id="rId38"/>
    <p:sldId id="309" r:id="rId39"/>
    <p:sldId id="310" r:id="rId40"/>
    <p:sldId id="311" r:id="rId41"/>
    <p:sldId id="312" r:id="rId42"/>
    <p:sldId id="314" r:id="rId43"/>
    <p:sldId id="315" r:id="rId44"/>
    <p:sldId id="316" r:id="rId45"/>
    <p:sldId id="317" r:id="rId46"/>
    <p:sldId id="319" r:id="rId47"/>
    <p:sldId id="320" r:id="rId48"/>
    <p:sldId id="321" r:id="rId49"/>
    <p:sldId id="322" r:id="rId50"/>
    <p:sldId id="323" r:id="rId51"/>
    <p:sldId id="324" r:id="rId52"/>
    <p:sldId id="325" r:id="rId53"/>
    <p:sldId id="326" r:id="rId54"/>
    <p:sldId id="327" r:id="rId55"/>
    <p:sldId id="328" r:id="rId56"/>
    <p:sldId id="329" r:id="rId57"/>
    <p:sldId id="330" r:id="rId58"/>
    <p:sldId id="331" r:id="rId59"/>
    <p:sldId id="332" r:id="rId60"/>
    <p:sldId id="333" r:id="rId61"/>
    <p:sldId id="334" r:id="rId62"/>
    <p:sldId id="339" r:id="rId63"/>
    <p:sldId id="335" r:id="rId64"/>
    <p:sldId id="337" r:id="rId65"/>
    <p:sldId id="340" r:id="rId66"/>
    <p:sldId id="341" r:id="rId67"/>
    <p:sldId id="342" r:id="rId68"/>
    <p:sldId id="343" r:id="rId69"/>
    <p:sldId id="345" r:id="rId70"/>
    <p:sldId id="344" r:id="rId71"/>
    <p:sldId id="346" r:id="rId72"/>
    <p:sldId id="347" r:id="rId73"/>
    <p:sldId id="348" r:id="rId74"/>
    <p:sldId id="349" r:id="rId75"/>
    <p:sldId id="350" r:id="rId76"/>
    <p:sldId id="274" r:id="rId77"/>
    <p:sldId id="275" r:id="rId78"/>
    <p:sldId id="276" r:id="rId79"/>
    <p:sldId id="277" r:id="rId80"/>
    <p:sldId id="278" r:id="rId81"/>
    <p:sldId id="279" r:id="rId82"/>
    <p:sldId id="280" r:id="rId83"/>
    <p:sldId id="281" r:id="rId84"/>
    <p:sldId id="282" r:id="rId85"/>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B3F07F-F0CC-48D2-9E70-601AE4549760}"/>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3430B351-4D21-4F98-8DCC-708277EB88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40ECB159-40F2-46F3-ADCE-BA7306DAFF82}"/>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76168A7B-86C4-4300-9BD9-0248764BAB7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A2FFEC-98A3-468E-A629-6CD0980D865A}"/>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141398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E25D4B-5CED-4E75-82F6-AD59B7BB48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2C08E41-7E76-497D-983A-5189D4B64C3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845AB68-E857-4AAA-9B35-2613658D6F3E}"/>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800A5297-EA11-4D0C-808A-AA2A8C98BFC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5B12DF9D-4F35-47DC-9978-72C99647438E}"/>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4076470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A258195-4BB8-4BEA-951F-0DDF8B993D2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75671366-0603-4969-85E9-CBCF0DFED06C}"/>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E043F571-55AB-4C92-A8E6-4ADA55019840}"/>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17706AA1-639E-4BA9-8445-065E24A0D4E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2154DF5-2BDD-411E-9489-F141970B604B}"/>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35789929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2DBC5E-6E82-4885-B6E8-211CC739DCA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067EB4B-929B-4D64-8348-E9262487AD8C}"/>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FCB3251-E15E-4F71-B45F-EC868976B6F4}"/>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D3D44991-ED35-4F97-B756-FA57B502B84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A3FD60B-52D2-4610-BB11-235E32B74182}"/>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1262006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3F9EC0-DF41-4850-9C20-BF282315D86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9BE4B24C-E3DF-4818-92AB-089F1527C60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6D25FCC4-89CB-4407-8FBA-BA54220B13FD}"/>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AA4316F1-6218-4DF1-AFF3-A7CD9BD1FD2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C33F89CE-0AF6-4C9B-8B51-00F8C811B2ED}"/>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35563245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4422909-B9A6-487B-AA8A-36AEC854EC0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F3818347-43E6-4024-B65C-9546CDE063D4}"/>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7CA70A5-8893-4061-A466-AA4EFF83D08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B30BFF57-62FE-467B-90DA-3243F8FA68FC}"/>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6" name="Espaço Reservado para Rodapé 5">
            <a:extLst>
              <a:ext uri="{FF2B5EF4-FFF2-40B4-BE49-F238E27FC236}">
                <a16:creationId xmlns:a16="http://schemas.microsoft.com/office/drawing/2014/main" id="{F473B62C-D523-4DB8-A0CB-43A49F769676}"/>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AC8F497-8FAF-435C-959C-A0F65D80FC79}"/>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21260950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2FAEDF-33B6-465B-9A60-599DB1140240}"/>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C202EA6F-FBB0-4001-8182-2FD9E1BEC2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4A2DD200-8F4B-4C8C-A766-0B5F40E710D0}"/>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05726A8-2EAB-4617-B08B-6F56BE5F3A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D4B62297-BE8C-48C9-A5A9-70F630E4F505}"/>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14E543B-5004-4403-A8D6-42FD54EF6E44}"/>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8" name="Espaço Reservado para Rodapé 7">
            <a:extLst>
              <a:ext uri="{FF2B5EF4-FFF2-40B4-BE49-F238E27FC236}">
                <a16:creationId xmlns:a16="http://schemas.microsoft.com/office/drawing/2014/main" id="{6C4F73AC-236E-4D5B-8078-07F0680D364C}"/>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18ECC0D2-9731-4801-B8E0-E7C6D987A99F}"/>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21076057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E204D-3120-4ED4-8E75-0978FACFA021}"/>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35DE402-6D30-42A7-B359-18E9E58D6EF0}"/>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4" name="Espaço Reservado para Rodapé 3">
            <a:extLst>
              <a:ext uri="{FF2B5EF4-FFF2-40B4-BE49-F238E27FC236}">
                <a16:creationId xmlns:a16="http://schemas.microsoft.com/office/drawing/2014/main" id="{A6718FFE-7F64-4256-8B9C-A0D97D8E005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3B5325A5-6967-4470-9EFF-9A004EC846E0}"/>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536503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19D2674-D6E3-425A-8C53-7DEE94F7FD7D}"/>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3" name="Espaço Reservado para Rodapé 2">
            <a:extLst>
              <a:ext uri="{FF2B5EF4-FFF2-40B4-BE49-F238E27FC236}">
                <a16:creationId xmlns:a16="http://schemas.microsoft.com/office/drawing/2014/main" id="{71DB1F81-F00F-479F-821E-89344A381C78}"/>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9D2FA460-2460-42D0-919D-B0224F67A736}"/>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2980560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D7B488-75CE-49BA-A17A-2ADF23F47EBC}"/>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7C65F3AC-76E7-4647-B707-51E724D45A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89193F99-799F-4EA8-BC79-4055655982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49411F73-53C5-4D86-B8C6-1AB9303DAA2E}"/>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6" name="Espaço Reservado para Rodapé 5">
            <a:extLst>
              <a:ext uri="{FF2B5EF4-FFF2-40B4-BE49-F238E27FC236}">
                <a16:creationId xmlns:a16="http://schemas.microsoft.com/office/drawing/2014/main" id="{CA4D5A15-C46A-422E-9AAB-CC7DB8CC660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4209706-9D01-4709-9D60-06DADE4B40CF}"/>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385803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B43DB-916E-4E93-8B14-B4CD15515BF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2A609F44-28C5-4E0D-9024-A58F26C0D7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C819AD0-6918-4831-9128-AA4F33A3E6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0F9D94E-4EF3-496D-9445-E542C8B347CD}"/>
              </a:ext>
            </a:extLst>
          </p:cNvPr>
          <p:cNvSpPr>
            <a:spLocks noGrp="1"/>
          </p:cNvSpPr>
          <p:nvPr>
            <p:ph type="dt" sz="half" idx="10"/>
          </p:nvPr>
        </p:nvSpPr>
        <p:spPr/>
        <p:txBody>
          <a:bodyPr/>
          <a:lstStyle/>
          <a:p>
            <a:fld id="{9526DD32-C458-45DD-919A-3CC53632BBD1}" type="datetimeFigureOut">
              <a:rPr lang="pt-BR" smtClean="0"/>
              <a:t>10/03/2020</a:t>
            </a:fld>
            <a:endParaRPr lang="pt-BR"/>
          </a:p>
        </p:txBody>
      </p:sp>
      <p:sp>
        <p:nvSpPr>
          <p:cNvPr id="6" name="Espaço Reservado para Rodapé 5">
            <a:extLst>
              <a:ext uri="{FF2B5EF4-FFF2-40B4-BE49-F238E27FC236}">
                <a16:creationId xmlns:a16="http://schemas.microsoft.com/office/drawing/2014/main" id="{D5838D1D-E9BE-4BCF-B3CA-6A905373F6FD}"/>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316E0391-C99F-441B-A21E-2AF9720220A1}"/>
              </a:ext>
            </a:extLst>
          </p:cNvPr>
          <p:cNvSpPr>
            <a:spLocks noGrp="1"/>
          </p:cNvSpPr>
          <p:nvPr>
            <p:ph type="sldNum" sz="quarter" idx="12"/>
          </p:nvPr>
        </p:nvSpPr>
        <p:spPr/>
        <p:txBody>
          <a:bodyPr/>
          <a:lstStyle/>
          <a:p>
            <a:fld id="{5D49A696-7048-4EAB-A632-EC6763A958B3}" type="slidenum">
              <a:rPr lang="pt-BR" smtClean="0"/>
              <a:t>‹nº›</a:t>
            </a:fld>
            <a:endParaRPr lang="pt-BR"/>
          </a:p>
        </p:txBody>
      </p:sp>
    </p:spTree>
    <p:extLst>
      <p:ext uri="{BB962C8B-B14F-4D97-AF65-F5344CB8AC3E}">
        <p14:creationId xmlns:p14="http://schemas.microsoft.com/office/powerpoint/2010/main" val="1851527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13C8F334-1471-429E-9E81-4439B49CD5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0F67F200-4B0E-483B-BBE3-9051A95ACE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AADB77F5-ED9F-4B1D-BDC6-68C1240C951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526DD32-C458-45DD-919A-3CC53632BBD1}" type="datetimeFigureOut">
              <a:rPr lang="pt-BR" smtClean="0"/>
              <a:t>10/03/2020</a:t>
            </a:fld>
            <a:endParaRPr lang="pt-BR"/>
          </a:p>
        </p:txBody>
      </p:sp>
      <p:sp>
        <p:nvSpPr>
          <p:cNvPr id="5" name="Espaço Reservado para Rodapé 4">
            <a:extLst>
              <a:ext uri="{FF2B5EF4-FFF2-40B4-BE49-F238E27FC236}">
                <a16:creationId xmlns:a16="http://schemas.microsoft.com/office/drawing/2014/main" id="{75E453C8-514D-4C5F-9F54-764F71D43F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5CEC467E-4175-47A1-8427-4A35C1D3B4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49A696-7048-4EAB-A632-EC6763A958B3}" type="slidenum">
              <a:rPr lang="pt-BR" smtClean="0"/>
              <a:t>‹nº›</a:t>
            </a:fld>
            <a:endParaRPr lang="pt-BR"/>
          </a:p>
        </p:txBody>
      </p:sp>
    </p:spTree>
    <p:extLst>
      <p:ext uri="{BB962C8B-B14F-4D97-AF65-F5344CB8AC3E}">
        <p14:creationId xmlns:p14="http://schemas.microsoft.com/office/powerpoint/2010/main" val="38995337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2420643" y="508247"/>
            <a:ext cx="9144000" cy="3741620"/>
          </a:xfrm>
        </p:spPr>
        <p:txBody>
          <a:bodyPr>
            <a:normAutofit fontScale="90000"/>
          </a:bodyPr>
          <a:lstStyle/>
          <a:p>
            <a:pPr algn="r"/>
            <a:r>
              <a:rPr lang="pt-BR" dirty="0"/>
              <a:t>Análise de Notícias do Mercado Financeiro Utilizando Processamento de Linguagem Natural e Aprendizado de Máquina</a:t>
            </a:r>
          </a:p>
        </p:txBody>
      </p:sp>
      <p:sp>
        <p:nvSpPr>
          <p:cNvPr id="3" name="Subtítulo 2">
            <a:extLst>
              <a:ext uri="{FF2B5EF4-FFF2-40B4-BE49-F238E27FC236}">
                <a16:creationId xmlns:a16="http://schemas.microsoft.com/office/drawing/2014/main" id="{0AE54FFC-CAB0-48C0-8722-C0076F814F90}"/>
              </a:ext>
            </a:extLst>
          </p:cNvPr>
          <p:cNvSpPr>
            <a:spLocks noGrp="1"/>
          </p:cNvSpPr>
          <p:nvPr>
            <p:ph type="subTitle" idx="1"/>
          </p:nvPr>
        </p:nvSpPr>
        <p:spPr>
          <a:xfrm>
            <a:off x="635000" y="5426641"/>
            <a:ext cx="6883154" cy="923112"/>
          </a:xfrm>
        </p:spPr>
        <p:txBody>
          <a:bodyPr>
            <a:normAutofit/>
          </a:bodyPr>
          <a:lstStyle/>
          <a:p>
            <a:pPr algn="l"/>
            <a:r>
              <a:rPr lang="pt-BR" sz="2800" dirty="0">
                <a:latin typeface="+mj-lt"/>
              </a:rPr>
              <a:t>Aluno: Lucas Gama Canto</a:t>
            </a:r>
            <a:br>
              <a:rPr lang="pt-BR" sz="2800" dirty="0">
                <a:latin typeface="+mj-lt"/>
              </a:rPr>
            </a:br>
            <a:r>
              <a:rPr lang="pt-BR" sz="2800" dirty="0">
                <a:latin typeface="+mj-lt"/>
              </a:rPr>
              <a:t>Orientador: Heraldo Luís Silveira de Almeida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Tree>
    <p:extLst>
      <p:ext uri="{BB962C8B-B14F-4D97-AF65-F5344CB8AC3E}">
        <p14:creationId xmlns:p14="http://schemas.microsoft.com/office/powerpoint/2010/main" val="736667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085656"/>
            <a:ext cx="10950359" cy="4430551"/>
          </a:xfrm>
        </p:spPr>
        <p:txBody>
          <a:bodyPr>
            <a:normAutofit/>
          </a:bodyPr>
          <a:lstStyle/>
          <a:p>
            <a:pPr marL="457200" indent="-457200" algn="l">
              <a:buFontTx/>
              <a:buChar char="-"/>
            </a:pPr>
            <a:r>
              <a:rPr lang="pt-BR" sz="2800" dirty="0">
                <a:latin typeface="+mj-lt"/>
              </a:rPr>
              <a:t>Previsibilidade acerca da movimentação de preços pode ser feita através de:</a:t>
            </a:r>
          </a:p>
          <a:p>
            <a:pPr marL="914400" lvl="1" indent="-457200" algn="l">
              <a:buFontTx/>
              <a:buChar char="-"/>
            </a:pPr>
            <a:r>
              <a:rPr lang="pt-BR" sz="2800" dirty="0">
                <a:latin typeface="+mj-lt"/>
              </a:rPr>
              <a:t>Análise Técnica: Baseada em métricas como preço, volume e taxas de juros [22]</a:t>
            </a:r>
          </a:p>
          <a:p>
            <a:pPr marL="914400" lvl="1" indent="-457200" algn="l">
              <a:buFontTx/>
              <a:buChar char="-"/>
            </a:pPr>
            <a:r>
              <a:rPr lang="pt-BR" sz="2800" dirty="0">
                <a:latin typeface="+mj-lt"/>
              </a:rPr>
              <a:t>Análise Fundamentalista: Baseada em resultados financeiros e operacionais, notícias e relatórios que indicam a saúde da empresa [23]</a:t>
            </a:r>
          </a:p>
          <a:p>
            <a:pPr marL="914400" lvl="1" indent="-457200" algn="l">
              <a:buFontTx/>
              <a:buChar char="-"/>
            </a:pPr>
            <a:endParaRPr lang="pt-BR" sz="2800" dirty="0">
              <a:latin typeface="+mj-lt"/>
            </a:endParaRPr>
          </a:p>
          <a:p>
            <a:pPr marL="457200" indent="-457200" algn="l">
              <a:buFontTx/>
              <a:buChar char="-"/>
            </a:pPr>
            <a:r>
              <a:rPr lang="pt-BR" sz="2800" dirty="0">
                <a:latin typeface="+mj-lt"/>
              </a:rPr>
              <a:t>A validade dessas análises são questionadas por críticas com base na Hipótese do Mercado Eficiente (HME) [24]</a:t>
            </a:r>
          </a:p>
        </p:txBody>
      </p:sp>
    </p:spTree>
    <p:extLst>
      <p:ext uri="{BB962C8B-B14F-4D97-AF65-F5344CB8AC3E}">
        <p14:creationId xmlns:p14="http://schemas.microsoft.com/office/powerpoint/2010/main" val="1796577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0FBCAD5-A2F3-4370-910D-12D5B2F94B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2863" y="1361574"/>
            <a:ext cx="7288074" cy="4858716"/>
          </a:xfrm>
          <a:prstGeom prst="rect">
            <a:avLst/>
          </a:prstGeom>
        </p:spPr>
      </p:pic>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Subtítulo 2">
            <a:extLst>
              <a:ext uri="{FF2B5EF4-FFF2-40B4-BE49-F238E27FC236}">
                <a16:creationId xmlns:a16="http://schemas.microsoft.com/office/drawing/2014/main" id="{23C2A6E2-E656-4EF1-98C1-197551AF01E1}"/>
              </a:ext>
            </a:extLst>
          </p:cNvPr>
          <p:cNvSpPr>
            <a:spLocks noGrp="1"/>
          </p:cNvSpPr>
          <p:nvPr>
            <p:ph type="subTitle" idx="1"/>
          </p:nvPr>
        </p:nvSpPr>
        <p:spPr>
          <a:xfrm>
            <a:off x="221324" y="5746817"/>
            <a:ext cx="11887817" cy="1061126"/>
          </a:xfrm>
        </p:spPr>
        <p:txBody>
          <a:bodyPr>
            <a:normAutofit/>
          </a:bodyPr>
          <a:lstStyle/>
          <a:p>
            <a:r>
              <a:rPr lang="pt-BR" sz="2800" dirty="0">
                <a:latin typeface="+mj-lt"/>
              </a:rPr>
              <a:t>Os três níveis da Hipótese do Mercado Eficiente (HME). Muitos acadêmicos acreditam pelo menos na HME fraca [25].</a:t>
            </a:r>
          </a:p>
        </p:txBody>
      </p:sp>
    </p:spTree>
    <p:extLst>
      <p:ext uri="{BB962C8B-B14F-4D97-AF65-F5344CB8AC3E}">
        <p14:creationId xmlns:p14="http://schemas.microsoft.com/office/powerpoint/2010/main" val="1127366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156680"/>
            <a:ext cx="10950359" cy="4430551"/>
          </a:xfrm>
        </p:spPr>
        <p:txBody>
          <a:bodyPr>
            <a:normAutofit/>
          </a:bodyPr>
          <a:lstStyle/>
          <a:p>
            <a:pPr marL="457200" indent="-457200" algn="l">
              <a:buFontTx/>
              <a:buChar char="-"/>
            </a:pPr>
            <a:r>
              <a:rPr lang="pt-BR" sz="2800" dirty="0" err="1">
                <a:latin typeface="+mj-lt"/>
              </a:rPr>
              <a:t>iBovespa</a:t>
            </a:r>
            <a:r>
              <a:rPr lang="pt-BR" sz="2800" dirty="0">
                <a:latin typeface="+mj-lt"/>
              </a:rPr>
              <a:t>: índice formado pelos ativos com maior volume negociado na bolsa nos últimos meses. Indica de forma resumida o desempenho das ações negociadas na B3.</a:t>
            </a:r>
          </a:p>
          <a:p>
            <a:pPr marL="457200" indent="-457200" algn="l">
              <a:buFontTx/>
              <a:buChar char="-"/>
            </a:pPr>
            <a:endParaRPr lang="pt-BR" sz="2800" dirty="0">
              <a:latin typeface="+mj-lt"/>
            </a:endParaRPr>
          </a:p>
          <a:p>
            <a:pPr marL="457200" indent="-457200" algn="l">
              <a:buFontTx/>
              <a:buChar char="-"/>
            </a:pPr>
            <a:r>
              <a:rPr lang="pt-BR" sz="2800" dirty="0">
                <a:latin typeface="+mj-lt"/>
              </a:rPr>
              <a:t>Muitos fundos de investimento são atrelados ao </a:t>
            </a:r>
            <a:r>
              <a:rPr lang="pt-BR" sz="2800" dirty="0" err="1">
                <a:latin typeface="+mj-lt"/>
              </a:rPr>
              <a:t>iBovespa</a:t>
            </a:r>
            <a:r>
              <a:rPr lang="pt-BR" sz="2800" dirty="0">
                <a:latin typeface="+mj-lt"/>
              </a:rPr>
              <a:t>, fazendo com que a previsibilidade de ativos do </a:t>
            </a:r>
            <a:r>
              <a:rPr lang="pt-BR" sz="2800" dirty="0" err="1">
                <a:latin typeface="+mj-lt"/>
              </a:rPr>
              <a:t>iBovespa</a:t>
            </a:r>
            <a:r>
              <a:rPr lang="pt-BR" sz="2800" dirty="0">
                <a:latin typeface="+mj-lt"/>
              </a:rPr>
              <a:t> seja também interessante para o depósito e saque de dinheiro nestes fundos.</a:t>
            </a:r>
          </a:p>
        </p:txBody>
      </p:sp>
    </p:spTree>
    <p:extLst>
      <p:ext uri="{BB962C8B-B14F-4D97-AF65-F5344CB8AC3E}">
        <p14:creationId xmlns:p14="http://schemas.microsoft.com/office/powerpoint/2010/main" val="10100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Subtítulo 2">
            <a:extLst>
              <a:ext uri="{FF2B5EF4-FFF2-40B4-BE49-F238E27FC236}">
                <a16:creationId xmlns:a16="http://schemas.microsoft.com/office/drawing/2014/main" id="{23C2A6E2-E656-4EF1-98C1-197551AF01E1}"/>
              </a:ext>
            </a:extLst>
          </p:cNvPr>
          <p:cNvSpPr>
            <a:spLocks noGrp="1"/>
          </p:cNvSpPr>
          <p:nvPr>
            <p:ph type="subTitle" idx="1"/>
          </p:nvPr>
        </p:nvSpPr>
        <p:spPr>
          <a:xfrm>
            <a:off x="152089" y="5746817"/>
            <a:ext cx="11887817" cy="907238"/>
          </a:xfrm>
        </p:spPr>
        <p:txBody>
          <a:bodyPr>
            <a:noAutofit/>
          </a:bodyPr>
          <a:lstStyle/>
          <a:p>
            <a:r>
              <a:rPr lang="pt-BR" sz="2800" dirty="0">
                <a:latin typeface="+mj-lt"/>
              </a:rPr>
              <a:t>Os 5 ativos com maior participação e volume na B3. Dado obtido em Dezembro de 2019 [15]</a:t>
            </a:r>
          </a:p>
        </p:txBody>
      </p:sp>
      <p:pic>
        <p:nvPicPr>
          <p:cNvPr id="6" name="Imagem 5">
            <a:extLst>
              <a:ext uri="{FF2B5EF4-FFF2-40B4-BE49-F238E27FC236}">
                <a16:creationId xmlns:a16="http://schemas.microsoft.com/office/drawing/2014/main" id="{83E95335-FF1A-41B2-BD03-F35442B93EBD}"/>
              </a:ext>
            </a:extLst>
          </p:cNvPr>
          <p:cNvPicPr>
            <a:picLocks noChangeAspect="1"/>
          </p:cNvPicPr>
          <p:nvPr/>
        </p:nvPicPr>
        <p:blipFill>
          <a:blip r:embed="rId2"/>
          <a:stretch>
            <a:fillRect/>
          </a:stretch>
        </p:blipFill>
        <p:spPr>
          <a:xfrm>
            <a:off x="1091451" y="2225840"/>
            <a:ext cx="10009095" cy="3051775"/>
          </a:xfrm>
          <a:prstGeom prst="rect">
            <a:avLst/>
          </a:prstGeom>
        </p:spPr>
      </p:pic>
    </p:spTree>
    <p:extLst>
      <p:ext uri="{BB962C8B-B14F-4D97-AF65-F5344CB8AC3E}">
        <p14:creationId xmlns:p14="http://schemas.microsoft.com/office/powerpoint/2010/main" val="1705055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156680"/>
            <a:ext cx="10950359" cy="4430551"/>
          </a:xfrm>
        </p:spPr>
        <p:txBody>
          <a:bodyPr>
            <a:normAutofit/>
          </a:bodyPr>
          <a:lstStyle/>
          <a:p>
            <a:pPr marL="457200" indent="-457200" algn="l">
              <a:buFontTx/>
              <a:buChar char="-"/>
            </a:pPr>
            <a:r>
              <a:rPr lang="pt-BR" sz="2800" dirty="0">
                <a:latin typeface="+mj-lt"/>
              </a:rPr>
              <a:t>Fazer com que computadores possam agir sem serem explicitamente programados para determinada tarefa.</a:t>
            </a:r>
          </a:p>
          <a:p>
            <a:pPr marL="457200" indent="-457200" algn="l">
              <a:buFontTx/>
              <a:buChar char="-"/>
            </a:pPr>
            <a:endParaRPr lang="pt-BR" sz="2800" dirty="0">
              <a:latin typeface="+mj-lt"/>
            </a:endParaRPr>
          </a:p>
          <a:p>
            <a:pPr marL="457200" indent="-457200" algn="l">
              <a:buFontTx/>
              <a:buChar char="-"/>
            </a:pPr>
            <a:r>
              <a:rPr lang="pt-BR" sz="2800" dirty="0">
                <a:latin typeface="+mj-lt"/>
              </a:rPr>
              <a:t>São algoritmos que analisam dados e aprendem com eles, gerando um modelo preditivo</a:t>
            </a:r>
          </a:p>
        </p:txBody>
      </p:sp>
    </p:spTree>
    <p:extLst>
      <p:ext uri="{BB962C8B-B14F-4D97-AF65-F5344CB8AC3E}">
        <p14:creationId xmlns:p14="http://schemas.microsoft.com/office/powerpoint/2010/main" val="1655553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156680"/>
            <a:ext cx="10950359" cy="4430551"/>
          </a:xfrm>
        </p:spPr>
        <p:txBody>
          <a:bodyPr>
            <a:normAutofit/>
          </a:bodyPr>
          <a:lstStyle/>
          <a:p>
            <a:pPr marL="457200" indent="-457200" algn="l">
              <a:buFontTx/>
              <a:buChar char="-"/>
            </a:pPr>
            <a:r>
              <a:rPr lang="pt-BR" sz="2800" dirty="0">
                <a:latin typeface="+mj-lt"/>
              </a:rPr>
              <a:t>“Um programa de computador é dito aprender com a experiência E em respeito a uma tarefa T e medida pelo desempenho P se o seu desempenho em T, medido por P, melhora com a experiência E” [27]</a:t>
            </a:r>
            <a:br>
              <a:rPr lang="pt-BR" sz="2800" dirty="0">
                <a:latin typeface="+mj-lt"/>
              </a:rPr>
            </a:br>
            <a:endParaRPr lang="pt-BR" sz="2800" dirty="0">
              <a:latin typeface="+mj-lt"/>
            </a:endParaRPr>
          </a:p>
          <a:p>
            <a:pPr marL="914400" lvl="1" indent="-457200" algn="l">
              <a:buFontTx/>
              <a:buChar char="-"/>
            </a:pPr>
            <a:r>
              <a:rPr lang="pt-BR" sz="2400" dirty="0">
                <a:latin typeface="+mj-lt"/>
              </a:rPr>
              <a:t>E = A experiência de ver o usuário classificar e-mails como spam ou não</a:t>
            </a:r>
          </a:p>
          <a:p>
            <a:pPr marL="914400" lvl="1" indent="-457200" algn="l">
              <a:buFontTx/>
              <a:buChar char="-"/>
            </a:pPr>
            <a:r>
              <a:rPr lang="pt-BR" sz="2400" dirty="0">
                <a:latin typeface="+mj-lt"/>
              </a:rPr>
              <a:t>T = A tarefa de classificar e-mails</a:t>
            </a:r>
          </a:p>
          <a:p>
            <a:pPr marL="914400" lvl="1" indent="-457200" algn="l">
              <a:buFontTx/>
              <a:buChar char="-"/>
            </a:pPr>
            <a:r>
              <a:rPr lang="pt-BR" sz="2400" dirty="0">
                <a:latin typeface="+mj-lt"/>
              </a:rPr>
              <a:t>P = O número ou fração de e-mails corretamente classificados como spam/não spam</a:t>
            </a:r>
          </a:p>
        </p:txBody>
      </p:sp>
    </p:spTree>
    <p:extLst>
      <p:ext uri="{BB962C8B-B14F-4D97-AF65-F5344CB8AC3E}">
        <p14:creationId xmlns:p14="http://schemas.microsoft.com/office/powerpoint/2010/main" val="1873088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156680"/>
            <a:ext cx="10950359" cy="4430551"/>
          </a:xfrm>
        </p:spPr>
        <p:txBody>
          <a:bodyPr>
            <a:normAutofit/>
          </a:bodyPr>
          <a:lstStyle/>
          <a:p>
            <a:pPr marL="457200" indent="-457200" algn="l">
              <a:buFontTx/>
              <a:buChar char="-"/>
            </a:pPr>
            <a:r>
              <a:rPr lang="pt-BR" sz="2800" dirty="0">
                <a:latin typeface="+mj-lt"/>
              </a:rPr>
              <a:t>Aprendizado Supervisionado: O algoritmo aprende a criar uma estratégia para chegar ao resultado  baseando-se em um conjunto de dados (utilizado para “treinar” o algoritmo). Pode ser dividido entre problemas de regressão e de classificação.</a:t>
            </a:r>
          </a:p>
          <a:p>
            <a:pPr marL="457200" indent="-457200" algn="l">
              <a:buFontTx/>
              <a:buChar char="-"/>
            </a:pPr>
            <a:endParaRPr lang="pt-BR" sz="2400" dirty="0">
              <a:latin typeface="+mj-lt"/>
            </a:endParaRPr>
          </a:p>
          <a:p>
            <a:pPr marL="457200" indent="-457200" algn="l">
              <a:buFontTx/>
              <a:buChar char="-"/>
            </a:pPr>
            <a:r>
              <a:rPr lang="pt-BR" sz="2800" dirty="0">
                <a:latin typeface="+mj-lt"/>
              </a:rPr>
              <a:t>Aprendizado Não Supervisionado: Não existe um conjunto de dados inicial, é ideal para problemas onde temos pouca ou nenhuma ideia do que nossos resultados devem aparentar.</a:t>
            </a:r>
          </a:p>
        </p:txBody>
      </p:sp>
    </p:spTree>
    <p:extLst>
      <p:ext uri="{BB962C8B-B14F-4D97-AF65-F5344CB8AC3E}">
        <p14:creationId xmlns:p14="http://schemas.microsoft.com/office/powerpoint/2010/main" val="3779642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156680"/>
            <a:ext cx="10950359" cy="4430551"/>
          </a:xfrm>
        </p:spPr>
        <p:txBody>
          <a:bodyPr>
            <a:normAutofit/>
          </a:bodyPr>
          <a:lstStyle/>
          <a:p>
            <a:pPr marL="457200" indent="-457200" algn="l">
              <a:buFontTx/>
              <a:buChar char="-"/>
            </a:pPr>
            <a:r>
              <a:rPr lang="pt-BR" sz="2800" dirty="0">
                <a:latin typeface="+mj-lt"/>
              </a:rPr>
              <a:t>Problema de Regressão: Parâmetros de entrada são mapeados em uma função contínua. </a:t>
            </a:r>
            <a:r>
              <a:rPr lang="pt-BR" sz="2800" dirty="0" err="1">
                <a:latin typeface="+mj-lt"/>
              </a:rPr>
              <a:t>Ex</a:t>
            </a:r>
            <a:r>
              <a:rPr lang="pt-BR" sz="2800" dirty="0">
                <a:latin typeface="+mj-lt"/>
              </a:rPr>
              <a:t>: Algoritmo para prever o preço de um imóvel na cidade do Rio de Janeiro.</a:t>
            </a:r>
          </a:p>
          <a:p>
            <a:pPr marL="457200" indent="-457200" algn="l">
              <a:buFontTx/>
              <a:buChar char="-"/>
            </a:pPr>
            <a:endParaRPr lang="pt-BR" dirty="0">
              <a:latin typeface="+mj-lt"/>
            </a:endParaRPr>
          </a:p>
          <a:p>
            <a:pPr marL="457200" indent="-457200" algn="l">
              <a:buFontTx/>
              <a:buChar char="-"/>
            </a:pPr>
            <a:r>
              <a:rPr lang="pt-BR" sz="2800" dirty="0">
                <a:latin typeface="+mj-lt"/>
              </a:rPr>
              <a:t>Problema de Classificação: Parâmetros de entrada são mapeados de forma a classificar os dados em categorias distintas. </a:t>
            </a:r>
            <a:r>
              <a:rPr lang="pt-BR" sz="2800" dirty="0" err="1">
                <a:latin typeface="+mj-lt"/>
              </a:rPr>
              <a:t>Ex</a:t>
            </a:r>
            <a:r>
              <a:rPr lang="pt-BR" sz="2800" dirty="0">
                <a:latin typeface="+mj-lt"/>
              </a:rPr>
              <a:t>: Classificar se um câncer é benigno ou maligno.</a:t>
            </a:r>
          </a:p>
        </p:txBody>
      </p:sp>
    </p:spTree>
    <p:extLst>
      <p:ext uri="{BB962C8B-B14F-4D97-AF65-F5344CB8AC3E}">
        <p14:creationId xmlns:p14="http://schemas.microsoft.com/office/powerpoint/2010/main" val="7907232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C1166F3-74F9-438B-A86C-47A7ABD2871A}"/>
              </a:ext>
            </a:extLst>
          </p:cNvPr>
          <p:cNvPicPr>
            <a:picLocks noChangeAspect="1"/>
          </p:cNvPicPr>
          <p:nvPr/>
        </p:nvPicPr>
        <p:blipFill>
          <a:blip r:embed="rId2"/>
          <a:stretch>
            <a:fillRect/>
          </a:stretch>
        </p:blipFill>
        <p:spPr>
          <a:xfrm>
            <a:off x="1126565" y="3148944"/>
            <a:ext cx="9938869" cy="2994403"/>
          </a:xfrm>
          <a:prstGeom prst="rect">
            <a:avLst/>
          </a:prstGeom>
        </p:spPr>
      </p:pic>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1987998"/>
            <a:ext cx="10950359" cy="1536431"/>
          </a:xfrm>
        </p:spPr>
        <p:txBody>
          <a:bodyPr>
            <a:normAutofit/>
          </a:bodyPr>
          <a:lstStyle/>
          <a:p>
            <a:pPr marL="457200" indent="-457200" algn="l">
              <a:buFontTx/>
              <a:buChar char="-"/>
            </a:pPr>
            <a:r>
              <a:rPr lang="pt-BR" sz="2800" dirty="0">
                <a:latin typeface="+mj-lt"/>
              </a:rPr>
              <a:t>Desbalanceamento de classes em Problemas de Classificação: Podem ser corrigidos através de técnicas baseadas em </a:t>
            </a:r>
            <a:r>
              <a:rPr lang="pt-BR" sz="2800" i="1" dirty="0" err="1">
                <a:latin typeface="+mj-lt"/>
              </a:rPr>
              <a:t>Oversampling</a:t>
            </a:r>
            <a:r>
              <a:rPr lang="pt-BR" sz="2800" i="1" dirty="0">
                <a:latin typeface="+mj-lt"/>
              </a:rPr>
              <a:t> </a:t>
            </a:r>
            <a:r>
              <a:rPr lang="pt-BR" sz="2800" dirty="0">
                <a:latin typeface="+mj-lt"/>
              </a:rPr>
              <a:t>e </a:t>
            </a:r>
            <a:r>
              <a:rPr lang="pt-BR" sz="2800" i="1" dirty="0" err="1">
                <a:latin typeface="+mj-lt"/>
              </a:rPr>
              <a:t>Undersampling</a:t>
            </a:r>
            <a:r>
              <a:rPr lang="pt-BR" sz="2800" i="1" dirty="0">
                <a:latin typeface="+mj-lt"/>
              </a:rPr>
              <a:t>.</a:t>
            </a:r>
            <a:endParaRPr lang="pt-BR" sz="2800" dirty="0">
              <a:latin typeface="+mj-lt"/>
            </a:endParaRPr>
          </a:p>
        </p:txBody>
      </p:sp>
      <p:sp>
        <p:nvSpPr>
          <p:cNvPr id="6" name="Subtítulo 2">
            <a:extLst>
              <a:ext uri="{FF2B5EF4-FFF2-40B4-BE49-F238E27FC236}">
                <a16:creationId xmlns:a16="http://schemas.microsoft.com/office/drawing/2014/main" id="{2F591CC6-083E-4E8B-B7B8-88BE08832CB2}"/>
              </a:ext>
            </a:extLst>
          </p:cNvPr>
          <p:cNvSpPr txBox="1">
            <a:spLocks/>
          </p:cNvSpPr>
          <p:nvPr/>
        </p:nvSpPr>
        <p:spPr>
          <a:xfrm>
            <a:off x="677662" y="6148029"/>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Balanceamento de Dados: </a:t>
            </a:r>
            <a:r>
              <a:rPr lang="pt-BR" sz="2800" i="1" dirty="0" err="1">
                <a:latin typeface="+mj-lt"/>
              </a:rPr>
              <a:t>Undersampling</a:t>
            </a:r>
            <a:r>
              <a:rPr lang="pt-BR" sz="2800" i="1" dirty="0">
                <a:latin typeface="+mj-lt"/>
              </a:rPr>
              <a:t> </a:t>
            </a:r>
            <a:r>
              <a:rPr lang="pt-BR" sz="2800" dirty="0">
                <a:latin typeface="+mj-lt"/>
              </a:rPr>
              <a:t>e </a:t>
            </a:r>
            <a:r>
              <a:rPr lang="pt-BR" sz="2800" i="1" dirty="0" err="1">
                <a:latin typeface="+mj-lt"/>
              </a:rPr>
              <a:t>Oversampling</a:t>
            </a:r>
            <a:r>
              <a:rPr lang="pt-BR" sz="2800" i="1" dirty="0">
                <a:latin typeface="+mj-lt"/>
              </a:rPr>
              <a:t>.</a:t>
            </a:r>
            <a:r>
              <a:rPr lang="pt-BR" sz="2800" dirty="0">
                <a:latin typeface="+mj-lt"/>
              </a:rPr>
              <a:t> [4]</a:t>
            </a:r>
          </a:p>
        </p:txBody>
      </p:sp>
    </p:spTree>
    <p:extLst>
      <p:ext uri="{BB962C8B-B14F-4D97-AF65-F5344CB8AC3E}">
        <p14:creationId xmlns:p14="http://schemas.microsoft.com/office/powerpoint/2010/main" val="864595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307595"/>
            <a:ext cx="10950359" cy="3897896"/>
          </a:xfrm>
        </p:spPr>
        <p:txBody>
          <a:bodyPr>
            <a:normAutofit/>
          </a:bodyPr>
          <a:lstStyle/>
          <a:p>
            <a:pPr marL="457200" indent="-457200" algn="l">
              <a:buFontTx/>
              <a:buChar char="-"/>
            </a:pPr>
            <a:r>
              <a:rPr lang="pt-BR" sz="2800" i="1" dirty="0" err="1">
                <a:latin typeface="+mj-lt"/>
              </a:rPr>
              <a:t>Undersampling</a:t>
            </a:r>
            <a:r>
              <a:rPr lang="pt-BR" sz="2800" dirty="0">
                <a:latin typeface="+mj-lt"/>
              </a:rPr>
              <a:t> pode causar uma grande diminuição de volume no conjunto de dados, o que pode prejudicar o aprendizado.</a:t>
            </a:r>
          </a:p>
          <a:p>
            <a:pPr marL="457200" indent="-457200" algn="l">
              <a:buFontTx/>
              <a:buChar char="-"/>
            </a:pPr>
            <a:endParaRPr lang="pt-BR" sz="2800" dirty="0">
              <a:latin typeface="+mj-lt"/>
            </a:endParaRPr>
          </a:p>
          <a:p>
            <a:pPr marL="457200" indent="-457200" algn="l">
              <a:buFontTx/>
              <a:buChar char="-"/>
            </a:pPr>
            <a:r>
              <a:rPr lang="pt-BR" sz="2800" i="1" dirty="0" err="1">
                <a:latin typeface="+mj-lt"/>
              </a:rPr>
              <a:t>Oversampling</a:t>
            </a:r>
            <a:r>
              <a:rPr lang="pt-BR" sz="2800" i="1" dirty="0">
                <a:latin typeface="+mj-lt"/>
              </a:rPr>
              <a:t> </a:t>
            </a:r>
            <a:r>
              <a:rPr lang="pt-BR" sz="2800" dirty="0">
                <a:latin typeface="+mj-lt"/>
              </a:rPr>
              <a:t>pode causar um maior efeito de </a:t>
            </a:r>
            <a:r>
              <a:rPr lang="pt-BR" sz="2800" dirty="0" err="1">
                <a:latin typeface="+mj-lt"/>
              </a:rPr>
              <a:t>sobre-ajuste</a:t>
            </a:r>
            <a:r>
              <a:rPr lang="pt-BR" sz="2800" dirty="0">
                <a:latin typeface="+mj-lt"/>
              </a:rPr>
              <a:t>, pela falta de generalização de classes. O modelo consegue prever muito bem os dados de treino mas se mostra ineficaz durante testes.</a:t>
            </a:r>
            <a:endParaRPr lang="pt-BR" sz="2800" i="1" dirty="0">
              <a:latin typeface="+mj-lt"/>
            </a:endParaRPr>
          </a:p>
        </p:txBody>
      </p:sp>
    </p:spTree>
    <p:extLst>
      <p:ext uri="{BB962C8B-B14F-4D97-AF65-F5344CB8AC3E}">
        <p14:creationId xmlns:p14="http://schemas.microsoft.com/office/powerpoint/2010/main" val="26432940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Introdução</a:t>
            </a:r>
            <a:br>
              <a:rPr lang="pt-BR" sz="5400" dirty="0"/>
            </a:br>
            <a:r>
              <a:rPr lang="pt-BR" sz="4100" dirty="0"/>
              <a:t>Tema</a:t>
            </a:r>
          </a:p>
        </p:txBody>
      </p:sp>
      <p:sp>
        <p:nvSpPr>
          <p:cNvPr id="3" name="Subtítulo 2">
            <a:extLst>
              <a:ext uri="{FF2B5EF4-FFF2-40B4-BE49-F238E27FC236}">
                <a16:creationId xmlns:a16="http://schemas.microsoft.com/office/drawing/2014/main" id="{0AE54FFC-CAB0-48C0-8722-C0076F814F90}"/>
              </a:ext>
            </a:extLst>
          </p:cNvPr>
          <p:cNvSpPr>
            <a:spLocks noGrp="1"/>
          </p:cNvSpPr>
          <p:nvPr>
            <p:ph type="subTitle" idx="1"/>
          </p:nvPr>
        </p:nvSpPr>
        <p:spPr>
          <a:xfrm>
            <a:off x="620820" y="2414144"/>
            <a:ext cx="10950359" cy="2939093"/>
          </a:xfrm>
        </p:spPr>
        <p:txBody>
          <a:bodyPr>
            <a:normAutofit/>
          </a:bodyPr>
          <a:lstStyle/>
          <a:p>
            <a:pPr marL="457200" indent="-457200" algn="l">
              <a:buFontTx/>
              <a:buChar char="-"/>
            </a:pPr>
            <a:r>
              <a:rPr lang="pt-BR" sz="2800" dirty="0">
                <a:latin typeface="+mj-lt"/>
              </a:rPr>
              <a:t>Criação de modelos preditivos para previsão de valorização ou desvalorização de ações na Bolsa de Valores por meio do processamento de notícias do mercado brasileiro</a:t>
            </a:r>
          </a:p>
          <a:p>
            <a:pPr algn="l"/>
            <a:endParaRPr lang="pt-BR" sz="2800" dirty="0">
              <a:latin typeface="+mj-lt"/>
            </a:endParaRPr>
          </a:p>
          <a:p>
            <a:pPr marL="457200" indent="-457200" algn="l">
              <a:buFontTx/>
              <a:buChar char="-"/>
            </a:pPr>
            <a:r>
              <a:rPr lang="pt-BR" sz="2800" dirty="0">
                <a:latin typeface="+mj-lt"/>
              </a:rPr>
              <a:t>Identificação de quando uma notícia pode impactar positivamente ou negativamente a variação de preço de ações de forma automatizada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Tree>
    <p:extLst>
      <p:ext uri="{BB962C8B-B14F-4D97-AF65-F5344CB8AC3E}">
        <p14:creationId xmlns:p14="http://schemas.microsoft.com/office/powerpoint/2010/main" val="23640575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04678CA-3A7B-45E4-AAC3-E3509F54F8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552" y="4313948"/>
            <a:ext cx="3904896" cy="2205543"/>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005751"/>
            <a:ext cx="10950359" cy="2184509"/>
          </a:xfrm>
        </p:spPr>
        <p:txBody>
          <a:bodyPr>
            <a:normAutofit/>
          </a:bodyPr>
          <a:lstStyle/>
          <a:p>
            <a:pPr marL="457200" indent="-457200" algn="l">
              <a:buFontTx/>
              <a:buChar char="-"/>
            </a:pPr>
            <a:r>
              <a:rPr lang="pt-BR" sz="2800" dirty="0">
                <a:latin typeface="+mj-lt"/>
              </a:rPr>
              <a:t>Avaliação de desempenho:  O modelo obtido é testado utilizando um conjunto de dados teste, distinto do utilizado para o treino</a:t>
            </a:r>
          </a:p>
          <a:p>
            <a:pPr marL="457200" indent="-457200" algn="l">
              <a:buFontTx/>
              <a:buChar char="-"/>
            </a:pPr>
            <a:r>
              <a:rPr lang="pt-BR" sz="2800" dirty="0">
                <a:latin typeface="+mj-lt"/>
              </a:rPr>
              <a:t>Divisão de dados entre treino e teste: Dados de treino normalmente tem maior volume. Proporções comumente usadas são 60/40, 75/25 e 80/20 (proporção baseada no Principio de Pareto [28])</a:t>
            </a:r>
          </a:p>
        </p:txBody>
      </p:sp>
    </p:spTree>
    <p:extLst>
      <p:ext uri="{BB962C8B-B14F-4D97-AF65-F5344CB8AC3E}">
        <p14:creationId xmlns:p14="http://schemas.microsoft.com/office/powerpoint/2010/main" val="8530588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0AE54FFC-CAB0-48C0-8722-C0076F814F90}"/>
              </a:ext>
            </a:extLst>
          </p:cNvPr>
          <p:cNvSpPr>
            <a:spLocks noGrp="1"/>
          </p:cNvSpPr>
          <p:nvPr>
            <p:ph type="subTitle" idx="1"/>
          </p:nvPr>
        </p:nvSpPr>
        <p:spPr>
          <a:xfrm>
            <a:off x="656331" y="5397624"/>
            <a:ext cx="10879338" cy="1260628"/>
          </a:xfrm>
        </p:spPr>
        <p:txBody>
          <a:bodyPr>
            <a:normAutofit/>
          </a:bodyPr>
          <a:lstStyle/>
          <a:p>
            <a:r>
              <a:rPr lang="pt-BR" sz="2800" dirty="0">
                <a:latin typeface="+mj-lt"/>
              </a:rPr>
              <a:t>Algumas métricas utilizadas para a medição de desempenho de um modelo preditivo de classificação: Acurácia, Precisão, Cobertura e Medida F1</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pic>
        <p:nvPicPr>
          <p:cNvPr id="2" name="Imagem 1">
            <a:extLst>
              <a:ext uri="{FF2B5EF4-FFF2-40B4-BE49-F238E27FC236}">
                <a16:creationId xmlns:a16="http://schemas.microsoft.com/office/drawing/2014/main" id="{B5FF1F24-1C93-4AEA-A769-FB6564A5DF7F}"/>
              </a:ext>
            </a:extLst>
          </p:cNvPr>
          <p:cNvPicPr>
            <a:picLocks noChangeAspect="1"/>
          </p:cNvPicPr>
          <p:nvPr/>
        </p:nvPicPr>
        <p:blipFill>
          <a:blip r:embed="rId2"/>
          <a:stretch>
            <a:fillRect/>
          </a:stretch>
        </p:blipFill>
        <p:spPr>
          <a:xfrm>
            <a:off x="627317" y="2369610"/>
            <a:ext cx="4457284" cy="849816"/>
          </a:xfrm>
          <a:prstGeom prst="rect">
            <a:avLst/>
          </a:prstGeom>
        </p:spPr>
      </p:pic>
      <p:pic>
        <p:nvPicPr>
          <p:cNvPr id="6" name="Imagem 5">
            <a:extLst>
              <a:ext uri="{FF2B5EF4-FFF2-40B4-BE49-F238E27FC236}">
                <a16:creationId xmlns:a16="http://schemas.microsoft.com/office/drawing/2014/main" id="{52A94F67-C42A-43C7-8BAB-F12EC591B915}"/>
              </a:ext>
            </a:extLst>
          </p:cNvPr>
          <p:cNvPicPr>
            <a:picLocks noChangeAspect="1"/>
          </p:cNvPicPr>
          <p:nvPr/>
        </p:nvPicPr>
        <p:blipFill>
          <a:blip r:embed="rId3"/>
          <a:stretch>
            <a:fillRect/>
          </a:stretch>
        </p:blipFill>
        <p:spPr>
          <a:xfrm>
            <a:off x="5392370" y="2348729"/>
            <a:ext cx="6147949" cy="849816"/>
          </a:xfrm>
          <a:prstGeom prst="rect">
            <a:avLst/>
          </a:prstGeom>
        </p:spPr>
      </p:pic>
      <p:pic>
        <p:nvPicPr>
          <p:cNvPr id="7" name="Imagem 6">
            <a:extLst>
              <a:ext uri="{FF2B5EF4-FFF2-40B4-BE49-F238E27FC236}">
                <a16:creationId xmlns:a16="http://schemas.microsoft.com/office/drawing/2014/main" id="{4800BD24-6CF2-4539-B0AF-B2452F1123AE}"/>
              </a:ext>
            </a:extLst>
          </p:cNvPr>
          <p:cNvPicPr>
            <a:picLocks noChangeAspect="1"/>
          </p:cNvPicPr>
          <p:nvPr/>
        </p:nvPicPr>
        <p:blipFill>
          <a:blip r:embed="rId4"/>
          <a:stretch>
            <a:fillRect/>
          </a:stretch>
        </p:blipFill>
        <p:spPr>
          <a:xfrm>
            <a:off x="575977" y="3867910"/>
            <a:ext cx="6565948" cy="961278"/>
          </a:xfrm>
          <a:prstGeom prst="rect">
            <a:avLst/>
          </a:prstGeom>
        </p:spPr>
      </p:pic>
      <p:pic>
        <p:nvPicPr>
          <p:cNvPr id="8" name="Imagem 7">
            <a:extLst>
              <a:ext uri="{FF2B5EF4-FFF2-40B4-BE49-F238E27FC236}">
                <a16:creationId xmlns:a16="http://schemas.microsoft.com/office/drawing/2014/main" id="{ED2AA3CC-1DE5-4A0A-A6C3-8F3484405C66}"/>
              </a:ext>
            </a:extLst>
          </p:cNvPr>
          <p:cNvPicPr>
            <a:picLocks noChangeAspect="1"/>
          </p:cNvPicPr>
          <p:nvPr/>
        </p:nvPicPr>
        <p:blipFill>
          <a:blip r:embed="rId5"/>
          <a:stretch>
            <a:fillRect/>
          </a:stretch>
        </p:blipFill>
        <p:spPr>
          <a:xfrm>
            <a:off x="8264051" y="3896613"/>
            <a:ext cx="2475643" cy="869191"/>
          </a:xfrm>
          <a:prstGeom prst="rect">
            <a:avLst/>
          </a:prstGeom>
        </p:spPr>
      </p:pic>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Aprendizado de Máquina</a:t>
            </a:r>
          </a:p>
        </p:txBody>
      </p:sp>
    </p:spTree>
    <p:extLst>
      <p:ext uri="{BB962C8B-B14F-4D97-AF65-F5344CB8AC3E}">
        <p14:creationId xmlns:p14="http://schemas.microsoft.com/office/powerpoint/2010/main" val="3507489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Redes Neurais (NN)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429739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Estruturas matemáticas baseadas no funcionamento do cérebro humano.</a:t>
            </a:r>
          </a:p>
          <a:p>
            <a:pPr marL="457200" indent="-457200" algn="l">
              <a:buFontTx/>
              <a:buChar char="-"/>
            </a:pPr>
            <a:r>
              <a:rPr lang="pt-BR" sz="2800" dirty="0">
                <a:latin typeface="+mj-lt"/>
              </a:rPr>
              <a:t>Campo que utiliza aplicação de redes neurais com várias camadas de processamento em métodos de Aprendizado de Máquina: Aprendizagem Profunda (</a:t>
            </a:r>
            <a:r>
              <a:rPr lang="pt-BR" sz="2800" i="1" dirty="0" err="1">
                <a:latin typeface="+mj-lt"/>
              </a:rPr>
              <a:t>Deep</a:t>
            </a:r>
            <a:r>
              <a:rPr lang="pt-BR" sz="2800" i="1" dirty="0">
                <a:latin typeface="+mj-lt"/>
              </a:rPr>
              <a:t> Learning</a:t>
            </a:r>
            <a:r>
              <a:rPr lang="pt-BR" sz="2800" dirty="0">
                <a:latin typeface="+mj-lt"/>
              </a:rPr>
              <a:t>)</a:t>
            </a:r>
          </a:p>
        </p:txBody>
      </p:sp>
      <p:pic>
        <p:nvPicPr>
          <p:cNvPr id="12" name="Imagem 11">
            <a:extLst>
              <a:ext uri="{FF2B5EF4-FFF2-40B4-BE49-F238E27FC236}">
                <a16:creationId xmlns:a16="http://schemas.microsoft.com/office/drawing/2014/main" id="{B894EBCA-4242-4C34-B2A3-E594CD8D262B}"/>
              </a:ext>
            </a:extLst>
          </p:cNvPr>
          <p:cNvPicPr>
            <a:picLocks noChangeAspect="1"/>
          </p:cNvPicPr>
          <p:nvPr/>
        </p:nvPicPr>
        <p:blipFill>
          <a:blip r:embed="rId2"/>
          <a:stretch>
            <a:fillRect/>
          </a:stretch>
        </p:blipFill>
        <p:spPr>
          <a:xfrm>
            <a:off x="675196" y="4465336"/>
            <a:ext cx="4425272" cy="1931027"/>
          </a:xfrm>
          <a:prstGeom prst="rect">
            <a:avLst/>
          </a:prstGeom>
        </p:spPr>
      </p:pic>
      <p:sp>
        <p:nvSpPr>
          <p:cNvPr id="15" name="Seta: para a Direita 14">
            <a:extLst>
              <a:ext uri="{FF2B5EF4-FFF2-40B4-BE49-F238E27FC236}">
                <a16:creationId xmlns:a16="http://schemas.microsoft.com/office/drawing/2014/main" id="{BCDA264A-5B68-443C-B9F3-ED134D673FAC}"/>
              </a:ext>
            </a:extLst>
          </p:cNvPr>
          <p:cNvSpPr/>
          <p:nvPr/>
        </p:nvSpPr>
        <p:spPr>
          <a:xfrm>
            <a:off x="5255581" y="5193437"/>
            <a:ext cx="1269506" cy="488272"/>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A765CF34-918E-4FF0-8A35-0FE000C8C928}"/>
              </a:ext>
            </a:extLst>
          </p:cNvPr>
          <p:cNvPicPr>
            <a:picLocks noChangeAspect="1"/>
          </p:cNvPicPr>
          <p:nvPr/>
        </p:nvPicPr>
        <p:blipFill>
          <a:blip r:embed="rId3"/>
          <a:stretch>
            <a:fillRect/>
          </a:stretch>
        </p:blipFill>
        <p:spPr>
          <a:xfrm>
            <a:off x="6803747" y="4465336"/>
            <a:ext cx="4015997" cy="2188719"/>
          </a:xfrm>
          <a:prstGeom prst="rect">
            <a:avLst/>
          </a:prstGeom>
        </p:spPr>
      </p:pic>
    </p:spTree>
    <p:extLst>
      <p:ext uri="{BB962C8B-B14F-4D97-AF65-F5344CB8AC3E}">
        <p14:creationId xmlns:p14="http://schemas.microsoft.com/office/powerpoint/2010/main" val="11801832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003C719F-D8C7-45C7-8AD1-52664915E2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3065" y="3506289"/>
            <a:ext cx="4490304" cy="3213309"/>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Redes Neurais (NN)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283257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Em sua forma mais simples, uma rede neural é composta pela camada de entrada, camada oculta e camada de saída. Uma rede com uma única camada oculta é chamada de </a:t>
            </a:r>
            <a:r>
              <a:rPr lang="pt-BR" sz="2800" i="1" dirty="0" err="1">
                <a:latin typeface="+mj-lt"/>
              </a:rPr>
              <a:t>Perceptron</a:t>
            </a:r>
            <a:r>
              <a:rPr lang="pt-BR" sz="2800" dirty="0">
                <a:latin typeface="+mj-lt"/>
              </a:rPr>
              <a:t>, e com múltiplas camadas ocultas é chamada de MLP (</a:t>
            </a:r>
            <a:r>
              <a:rPr lang="pt-BR" sz="2800" i="1" dirty="0" err="1">
                <a:latin typeface="+mj-lt"/>
              </a:rPr>
              <a:t>Multilayer</a:t>
            </a:r>
            <a:r>
              <a:rPr lang="pt-BR" sz="2800" i="1" dirty="0">
                <a:latin typeface="+mj-lt"/>
              </a:rPr>
              <a:t> </a:t>
            </a:r>
            <a:r>
              <a:rPr lang="pt-BR" sz="2800" i="1" dirty="0" err="1">
                <a:latin typeface="+mj-lt"/>
              </a:rPr>
              <a:t>Perceptron</a:t>
            </a:r>
            <a:r>
              <a:rPr lang="pt-BR" sz="2800" i="1" dirty="0">
                <a:latin typeface="+mj-lt"/>
              </a:rPr>
              <a:t>)</a:t>
            </a:r>
            <a:r>
              <a:rPr lang="pt-BR" sz="2800" dirty="0">
                <a:latin typeface="+mj-lt"/>
              </a:rPr>
              <a:t>.</a:t>
            </a:r>
          </a:p>
        </p:txBody>
      </p:sp>
    </p:spTree>
    <p:extLst>
      <p:ext uri="{BB962C8B-B14F-4D97-AF65-F5344CB8AC3E}">
        <p14:creationId xmlns:p14="http://schemas.microsoft.com/office/powerpoint/2010/main" val="2299916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Redes Neurais (NN)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2"/>
            <a:ext cx="10950359" cy="14204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Os nós (neurônios) de uma rede neural representa uma abstração matemática, e é composto por entradas e seus respectivos pesos, função de ativação, viés e saída</a:t>
            </a:r>
          </a:p>
        </p:txBody>
      </p:sp>
      <p:pic>
        <p:nvPicPr>
          <p:cNvPr id="2" name="Imagem 1">
            <a:extLst>
              <a:ext uri="{FF2B5EF4-FFF2-40B4-BE49-F238E27FC236}">
                <a16:creationId xmlns:a16="http://schemas.microsoft.com/office/drawing/2014/main" id="{67CA285B-3B92-473B-BC06-11525A6202F6}"/>
              </a:ext>
            </a:extLst>
          </p:cNvPr>
          <p:cNvPicPr>
            <a:picLocks noChangeAspect="1"/>
          </p:cNvPicPr>
          <p:nvPr/>
        </p:nvPicPr>
        <p:blipFill>
          <a:blip r:embed="rId2"/>
          <a:stretch>
            <a:fillRect/>
          </a:stretch>
        </p:blipFill>
        <p:spPr>
          <a:xfrm>
            <a:off x="2528350" y="3415382"/>
            <a:ext cx="6216155" cy="2980981"/>
          </a:xfrm>
          <a:prstGeom prst="rect">
            <a:avLst/>
          </a:prstGeom>
        </p:spPr>
      </p:pic>
    </p:spTree>
    <p:extLst>
      <p:ext uri="{BB962C8B-B14F-4D97-AF65-F5344CB8AC3E}">
        <p14:creationId xmlns:p14="http://schemas.microsoft.com/office/powerpoint/2010/main" val="2271376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Redes Neurais (NN)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1845948"/>
            <a:ext cx="10950359" cy="4808108"/>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Durante a etapa de treinamento de um modelo composto por uma rede neural, os pesos das entradas de cada neurônio são ajustados de forma que se obtenha uma saída suficientemente próxima ao apresentado nos dados de treino. Um único período onde os pesos são ajustados é chamado de </a:t>
            </a:r>
            <a:r>
              <a:rPr lang="pt-BR" sz="2800" i="1" dirty="0" err="1">
                <a:latin typeface="+mj-lt"/>
              </a:rPr>
              <a:t>epoch</a:t>
            </a:r>
            <a:endParaRPr lang="pt-BR" sz="2800" dirty="0">
              <a:latin typeface="+mj-lt"/>
            </a:endParaRPr>
          </a:p>
          <a:p>
            <a:pPr marL="457200" indent="-457200" algn="l">
              <a:buFontTx/>
              <a:buChar char="-"/>
            </a:pPr>
            <a:r>
              <a:rPr lang="pt-BR" sz="2800" dirty="0">
                <a:latin typeface="+mj-lt"/>
              </a:rPr>
              <a:t>Isso pode ser feito através de diversas técnicas, sendo a </a:t>
            </a:r>
            <a:r>
              <a:rPr lang="pt-BR" sz="2800" i="1" dirty="0" err="1">
                <a:latin typeface="+mj-lt"/>
              </a:rPr>
              <a:t>backpropagation</a:t>
            </a:r>
            <a:r>
              <a:rPr lang="pt-BR" sz="2800" dirty="0">
                <a:latin typeface="+mj-lt"/>
              </a:rPr>
              <a:t>, que utiliza descida de gradiente, uma das mais conhecidas</a:t>
            </a:r>
          </a:p>
          <a:p>
            <a:pPr marL="457200" indent="-457200" algn="l">
              <a:buFontTx/>
              <a:buChar char="-"/>
            </a:pPr>
            <a:r>
              <a:rPr lang="pt-BR" sz="2800" dirty="0">
                <a:latin typeface="+mj-lt"/>
              </a:rPr>
              <a:t>Apesar de terem um poder preditivo significativo, as redes MLP podem apresentar falhas e podem não ser tão performáticas principalmente quando se alcança um alto número de camadas ocultas, dando margem para novas arquiteturas de Redes Neurais</a:t>
            </a:r>
          </a:p>
        </p:txBody>
      </p:sp>
    </p:spTree>
    <p:extLst>
      <p:ext uri="{BB962C8B-B14F-4D97-AF65-F5344CB8AC3E}">
        <p14:creationId xmlns:p14="http://schemas.microsoft.com/office/powerpoint/2010/main" val="6799664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a:t>
            </a:r>
            <a:r>
              <a:rPr lang="pt-BR" sz="4100" dirty="0" err="1"/>
              <a:t>Convolucionais</a:t>
            </a:r>
            <a:r>
              <a:rPr lang="pt-BR" sz="4100" dirty="0"/>
              <a:t> (CNN)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411984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Desenvolvidas com o intuito de facilitar a classificação de dados de alta dimensão, como imagens e texto.</a:t>
            </a:r>
          </a:p>
          <a:p>
            <a:pPr marL="457200" indent="-457200" algn="l">
              <a:buFontTx/>
              <a:buChar char="-"/>
            </a:pPr>
            <a:endParaRPr lang="pt-BR" sz="2800" dirty="0">
              <a:latin typeface="+mj-lt"/>
            </a:endParaRPr>
          </a:p>
          <a:p>
            <a:pPr marL="457200" indent="-457200" algn="l">
              <a:buFontTx/>
              <a:buChar char="-"/>
            </a:pPr>
            <a:r>
              <a:rPr lang="pt-BR" sz="2800" dirty="0">
                <a:latin typeface="+mj-lt"/>
              </a:rPr>
              <a:t>Na camada de entrada, os dados de entrada sofrem diversas reduções de dimensão através de 3 novas camadas:</a:t>
            </a:r>
          </a:p>
          <a:p>
            <a:pPr marL="914400" lvl="1" indent="-457200" algn="l">
              <a:buFontTx/>
              <a:buChar char="-"/>
            </a:pPr>
            <a:r>
              <a:rPr lang="pt-BR" sz="2800" dirty="0">
                <a:latin typeface="+mj-lt"/>
              </a:rPr>
              <a:t>Camada de Convolução</a:t>
            </a:r>
          </a:p>
          <a:p>
            <a:pPr marL="914400" lvl="1" indent="-457200" algn="l">
              <a:buFontTx/>
              <a:buChar char="-"/>
            </a:pPr>
            <a:r>
              <a:rPr lang="pt-BR" sz="2800" dirty="0">
                <a:latin typeface="+mj-lt"/>
              </a:rPr>
              <a:t>Camada de função de ativação</a:t>
            </a:r>
          </a:p>
          <a:p>
            <a:pPr marL="914400" lvl="1" indent="-457200" algn="l">
              <a:buFontTx/>
              <a:buChar char="-"/>
            </a:pPr>
            <a:r>
              <a:rPr lang="pt-BR" sz="2800" dirty="0">
                <a:latin typeface="+mj-lt"/>
              </a:rPr>
              <a:t>Camada de </a:t>
            </a:r>
            <a:r>
              <a:rPr lang="pt-BR" sz="2800" i="1" dirty="0" err="1">
                <a:latin typeface="+mj-lt"/>
              </a:rPr>
              <a:t>pooling</a:t>
            </a:r>
            <a:endParaRPr lang="pt-BR" sz="2800" dirty="0">
              <a:latin typeface="+mj-lt"/>
            </a:endParaRPr>
          </a:p>
        </p:txBody>
      </p:sp>
    </p:spTree>
    <p:extLst>
      <p:ext uri="{BB962C8B-B14F-4D97-AF65-F5344CB8AC3E}">
        <p14:creationId xmlns:p14="http://schemas.microsoft.com/office/powerpoint/2010/main" val="10733101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a:t>
            </a:r>
            <a:r>
              <a:rPr lang="pt-BR" sz="4100" dirty="0" err="1"/>
              <a:t>Convolucionais</a:t>
            </a:r>
            <a:r>
              <a:rPr lang="pt-BR" sz="4100" dirty="0"/>
              <a:t> (CNN)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5332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Camada de Convolução</a:t>
            </a:r>
          </a:p>
        </p:txBody>
      </p:sp>
      <p:pic>
        <p:nvPicPr>
          <p:cNvPr id="2" name="Imagem 1">
            <a:extLst>
              <a:ext uri="{FF2B5EF4-FFF2-40B4-BE49-F238E27FC236}">
                <a16:creationId xmlns:a16="http://schemas.microsoft.com/office/drawing/2014/main" id="{3126925A-DD7E-490A-B433-8E59B2E24BEB}"/>
              </a:ext>
            </a:extLst>
          </p:cNvPr>
          <p:cNvPicPr>
            <a:picLocks noChangeAspect="1"/>
          </p:cNvPicPr>
          <p:nvPr/>
        </p:nvPicPr>
        <p:blipFill>
          <a:blip r:embed="rId2"/>
          <a:stretch>
            <a:fillRect/>
          </a:stretch>
        </p:blipFill>
        <p:spPr>
          <a:xfrm>
            <a:off x="0" y="3204240"/>
            <a:ext cx="5391084" cy="3019007"/>
          </a:xfrm>
          <a:prstGeom prst="rect">
            <a:avLst/>
          </a:prstGeom>
        </p:spPr>
      </p:pic>
      <p:pic>
        <p:nvPicPr>
          <p:cNvPr id="6" name="Imagem 5">
            <a:extLst>
              <a:ext uri="{FF2B5EF4-FFF2-40B4-BE49-F238E27FC236}">
                <a16:creationId xmlns:a16="http://schemas.microsoft.com/office/drawing/2014/main" id="{50F147DD-0079-4505-AD04-51ADE06FD89B}"/>
              </a:ext>
            </a:extLst>
          </p:cNvPr>
          <p:cNvPicPr>
            <a:picLocks noChangeAspect="1"/>
          </p:cNvPicPr>
          <p:nvPr/>
        </p:nvPicPr>
        <p:blipFill>
          <a:blip r:embed="rId3"/>
          <a:stretch>
            <a:fillRect/>
          </a:stretch>
        </p:blipFill>
        <p:spPr>
          <a:xfrm>
            <a:off x="6529771" y="3048021"/>
            <a:ext cx="5224263" cy="3175226"/>
          </a:xfrm>
          <a:prstGeom prst="rect">
            <a:avLst/>
          </a:prstGeom>
        </p:spPr>
      </p:pic>
      <p:sp>
        <p:nvSpPr>
          <p:cNvPr id="3" name="Seta: para a Direita 2">
            <a:extLst>
              <a:ext uri="{FF2B5EF4-FFF2-40B4-BE49-F238E27FC236}">
                <a16:creationId xmlns:a16="http://schemas.microsoft.com/office/drawing/2014/main" id="{B35D52BD-7DAA-4E75-80BC-EC1849A96E78}"/>
              </a:ext>
            </a:extLst>
          </p:cNvPr>
          <p:cNvSpPr/>
          <p:nvPr/>
        </p:nvSpPr>
        <p:spPr>
          <a:xfrm>
            <a:off x="5391084" y="4296792"/>
            <a:ext cx="938695" cy="41725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62390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a:t>
            </a:r>
            <a:r>
              <a:rPr lang="pt-BR" sz="4100" dirty="0" err="1"/>
              <a:t>Convolucionais</a:t>
            </a:r>
            <a:r>
              <a:rPr lang="pt-BR" sz="4100" dirty="0"/>
              <a:t> (CNN)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30989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Camada de função de ativação</a:t>
            </a:r>
          </a:p>
          <a:p>
            <a:pPr marL="457200" indent="-457200" algn="l">
              <a:buFontTx/>
              <a:buChar char="-"/>
            </a:pPr>
            <a:r>
              <a:rPr lang="pt-BR" sz="2800" dirty="0">
                <a:latin typeface="+mj-lt"/>
              </a:rPr>
              <a:t>Normalmente aplica-se a função </a:t>
            </a:r>
            <a:r>
              <a:rPr lang="pt-BR" sz="2800" dirty="0" err="1">
                <a:latin typeface="+mj-lt"/>
              </a:rPr>
              <a:t>ReLU</a:t>
            </a:r>
            <a:r>
              <a:rPr lang="pt-BR" sz="2800" dirty="0">
                <a:latin typeface="+mj-lt"/>
              </a:rPr>
              <a:t> (análoga à função rampa)</a:t>
            </a:r>
          </a:p>
          <a:p>
            <a:pPr algn="l"/>
            <a:endParaRPr lang="pt-BR" sz="2800" dirty="0">
              <a:latin typeface="+mj-lt"/>
            </a:endParaRPr>
          </a:p>
        </p:txBody>
      </p:sp>
      <p:pic>
        <p:nvPicPr>
          <p:cNvPr id="2052" name="Picture 4" descr="ReLU function graph">
            <a:extLst>
              <a:ext uri="{FF2B5EF4-FFF2-40B4-BE49-F238E27FC236}">
                <a16:creationId xmlns:a16="http://schemas.microsoft.com/office/drawing/2014/main" id="{0D32A032-9005-49B6-AC77-31EEF827ED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668" y="3354596"/>
            <a:ext cx="3899701" cy="3041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79730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a:t>
            </a:r>
            <a:r>
              <a:rPr lang="pt-BR" sz="4100" dirty="0" err="1"/>
              <a:t>Convolucionais</a:t>
            </a:r>
            <a:r>
              <a:rPr lang="pt-BR" sz="4100" dirty="0"/>
              <a:t> (CNN)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005751"/>
            <a:ext cx="10950359" cy="7907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Camada de </a:t>
            </a:r>
            <a:r>
              <a:rPr lang="pt-BR" sz="2800" i="1" dirty="0" err="1">
                <a:latin typeface="+mj-lt"/>
              </a:rPr>
              <a:t>pooling</a:t>
            </a:r>
            <a:endParaRPr lang="pt-BR" sz="2800" dirty="0">
              <a:latin typeface="+mj-lt"/>
            </a:endParaRPr>
          </a:p>
        </p:txBody>
      </p:sp>
      <p:pic>
        <p:nvPicPr>
          <p:cNvPr id="2" name="Imagem 1">
            <a:extLst>
              <a:ext uri="{FF2B5EF4-FFF2-40B4-BE49-F238E27FC236}">
                <a16:creationId xmlns:a16="http://schemas.microsoft.com/office/drawing/2014/main" id="{B3EEE831-43B6-4133-B131-A90F1D3D122B}"/>
              </a:ext>
            </a:extLst>
          </p:cNvPr>
          <p:cNvPicPr>
            <a:picLocks noChangeAspect="1"/>
          </p:cNvPicPr>
          <p:nvPr/>
        </p:nvPicPr>
        <p:blipFill>
          <a:blip r:embed="rId2"/>
          <a:stretch>
            <a:fillRect/>
          </a:stretch>
        </p:blipFill>
        <p:spPr>
          <a:xfrm>
            <a:off x="1782561" y="2796466"/>
            <a:ext cx="8655235" cy="3222694"/>
          </a:xfrm>
          <a:prstGeom prst="rect">
            <a:avLst/>
          </a:prstGeom>
        </p:spPr>
      </p:pic>
    </p:spTree>
    <p:extLst>
      <p:ext uri="{BB962C8B-B14F-4D97-AF65-F5344CB8AC3E}">
        <p14:creationId xmlns:p14="http://schemas.microsoft.com/office/powerpoint/2010/main" val="1402287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Introdução</a:t>
            </a:r>
            <a:br>
              <a:rPr lang="pt-BR" sz="5400" dirty="0"/>
            </a:br>
            <a:r>
              <a:rPr lang="pt-BR" sz="4100" dirty="0"/>
              <a:t>Delimitação</a:t>
            </a:r>
          </a:p>
        </p:txBody>
      </p:sp>
      <p:sp>
        <p:nvSpPr>
          <p:cNvPr id="3" name="Subtítulo 2">
            <a:extLst>
              <a:ext uri="{FF2B5EF4-FFF2-40B4-BE49-F238E27FC236}">
                <a16:creationId xmlns:a16="http://schemas.microsoft.com/office/drawing/2014/main" id="{0AE54FFC-CAB0-48C0-8722-C0076F814F90}"/>
              </a:ext>
            </a:extLst>
          </p:cNvPr>
          <p:cNvSpPr>
            <a:spLocks noGrp="1"/>
          </p:cNvSpPr>
          <p:nvPr>
            <p:ph type="subTitle" idx="1"/>
          </p:nvPr>
        </p:nvSpPr>
        <p:spPr>
          <a:xfrm>
            <a:off x="620820" y="1970843"/>
            <a:ext cx="10950359" cy="3320831"/>
          </a:xfrm>
        </p:spPr>
        <p:txBody>
          <a:bodyPr>
            <a:normAutofit/>
          </a:bodyPr>
          <a:lstStyle/>
          <a:p>
            <a:pPr marL="457200" indent="-457200" algn="l">
              <a:lnSpc>
                <a:spcPct val="200000"/>
              </a:lnSpc>
              <a:buFontTx/>
              <a:buChar char="-"/>
            </a:pPr>
            <a:r>
              <a:rPr lang="pt-BR" sz="2800" dirty="0">
                <a:latin typeface="+mj-lt"/>
              </a:rPr>
              <a:t>Processamento de notícias em Português Brasileiro</a:t>
            </a:r>
          </a:p>
          <a:p>
            <a:pPr marL="457200" indent="-457200" algn="l">
              <a:buFontTx/>
              <a:buChar char="-"/>
            </a:pPr>
            <a:r>
              <a:rPr lang="pt-BR" sz="2800" dirty="0">
                <a:latin typeface="+mj-lt"/>
              </a:rPr>
              <a:t>Predição da variação de preço de ações da Bolsa de Valores do Brasil, a B3</a:t>
            </a:r>
          </a:p>
          <a:p>
            <a:pPr marL="457200" indent="-457200" algn="l">
              <a:buFontTx/>
              <a:buChar char="-"/>
            </a:pPr>
            <a:r>
              <a:rPr lang="pt-BR" sz="2800" dirty="0">
                <a:latin typeface="+mj-lt"/>
              </a:rPr>
              <a:t>Variações de preço dentro de uma janela de tempo maior que um dia (para auxiliar decisões de </a:t>
            </a:r>
            <a:r>
              <a:rPr lang="pt-BR" sz="2800" i="1" dirty="0">
                <a:latin typeface="+mj-lt"/>
              </a:rPr>
              <a:t>Swing Trade</a:t>
            </a:r>
            <a:r>
              <a:rPr lang="pt-BR" sz="2800" dirty="0">
                <a:latin typeface="+mj-lt"/>
              </a:rPr>
              <a:t>)</a:t>
            </a:r>
          </a:p>
          <a:p>
            <a:pPr marL="457200" indent="-457200" algn="l">
              <a:buFontTx/>
              <a:buChar char="-"/>
            </a:pPr>
            <a:r>
              <a:rPr lang="pt-BR" sz="2800" dirty="0">
                <a:latin typeface="+mj-lt"/>
              </a:rPr>
              <a:t>Utilização do </a:t>
            </a:r>
            <a:r>
              <a:rPr lang="pt-BR" sz="2800" i="1" dirty="0">
                <a:latin typeface="+mj-lt"/>
              </a:rPr>
              <a:t>framework </a:t>
            </a:r>
            <a:r>
              <a:rPr lang="pt-BR" sz="2800" dirty="0" err="1">
                <a:latin typeface="+mj-lt"/>
              </a:rPr>
              <a:t>PyText</a:t>
            </a:r>
            <a:r>
              <a:rPr lang="pt-BR" sz="2800" dirty="0">
                <a:latin typeface="+mj-lt"/>
              </a:rPr>
              <a:t>, como apresentado por ALVES, V. A [17]. </a:t>
            </a:r>
          </a:p>
          <a:p>
            <a:pPr marL="457200" indent="-457200" algn="l">
              <a:buFontTx/>
              <a:buChar char="-"/>
            </a:pPr>
            <a:endParaRPr lang="pt-BR" sz="2800" dirty="0">
              <a:latin typeface="+mj-lt"/>
            </a:endParaRP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Tree>
    <p:extLst>
      <p:ext uri="{BB962C8B-B14F-4D97-AF65-F5344CB8AC3E}">
        <p14:creationId xmlns:p14="http://schemas.microsoft.com/office/powerpoint/2010/main" val="15747859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Recorrentes (RNN)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272084"/>
            <a:ext cx="10950359" cy="420861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Desenvolvidas para lidar com problemas associados a predição de sequências, como predição de palavras em um texto de entrada e reconhecimento de fala.</a:t>
            </a:r>
          </a:p>
          <a:p>
            <a:pPr marL="457200" indent="-457200" algn="l">
              <a:buFontTx/>
              <a:buChar char="-"/>
            </a:pPr>
            <a:endParaRPr lang="pt-BR" sz="2800" dirty="0">
              <a:latin typeface="+mj-lt"/>
            </a:endParaRPr>
          </a:p>
          <a:p>
            <a:pPr marL="457200" indent="-457200" algn="l">
              <a:buFontTx/>
              <a:buChar char="-"/>
            </a:pPr>
            <a:r>
              <a:rPr lang="pt-BR" sz="2800" dirty="0">
                <a:latin typeface="+mj-lt"/>
              </a:rPr>
              <a:t>Possui vantagens como a consideração da informação histórica dos dados e da possibilidade de processar entradas de qualquer tamanho (os dados de entrada são inseridos de forma sequencial)</a:t>
            </a:r>
          </a:p>
        </p:txBody>
      </p:sp>
    </p:spTree>
    <p:extLst>
      <p:ext uri="{BB962C8B-B14F-4D97-AF65-F5344CB8AC3E}">
        <p14:creationId xmlns:p14="http://schemas.microsoft.com/office/powerpoint/2010/main" val="13046362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Recorrentes (RNN)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1925854"/>
            <a:ext cx="10950359" cy="345401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As células recebem o dado de entrada atual e anterior, resultando em uma realimentação de informação</a:t>
            </a:r>
          </a:p>
          <a:p>
            <a:pPr marL="457200" indent="-457200" algn="l">
              <a:buFontTx/>
              <a:buChar char="-"/>
            </a:pPr>
            <a:endParaRPr lang="pt-BR" sz="2800" dirty="0">
              <a:latin typeface="+mj-lt"/>
            </a:endParaRPr>
          </a:p>
          <a:p>
            <a:pPr marL="457200" indent="-457200" algn="l">
              <a:buFontTx/>
              <a:buChar char="-"/>
            </a:pPr>
            <a:r>
              <a:rPr lang="pt-BR" sz="2800" dirty="0">
                <a:latin typeface="+mj-lt"/>
              </a:rPr>
              <a:t>A célula de uma RNN pode ser descrita como uma série de neurônios se comunicando entre si (forma “desdobrada”) [8]</a:t>
            </a:r>
          </a:p>
        </p:txBody>
      </p:sp>
      <p:pic>
        <p:nvPicPr>
          <p:cNvPr id="2" name="Imagem 1">
            <a:extLst>
              <a:ext uri="{FF2B5EF4-FFF2-40B4-BE49-F238E27FC236}">
                <a16:creationId xmlns:a16="http://schemas.microsoft.com/office/drawing/2014/main" id="{F4699293-4BC4-4B02-A697-37E841B776DF}"/>
              </a:ext>
            </a:extLst>
          </p:cNvPr>
          <p:cNvPicPr>
            <a:picLocks noChangeAspect="1"/>
          </p:cNvPicPr>
          <p:nvPr/>
        </p:nvPicPr>
        <p:blipFill>
          <a:blip r:embed="rId2"/>
          <a:stretch>
            <a:fillRect/>
          </a:stretch>
        </p:blipFill>
        <p:spPr>
          <a:xfrm>
            <a:off x="2312818" y="4380815"/>
            <a:ext cx="7353300" cy="2228850"/>
          </a:xfrm>
          <a:prstGeom prst="rect">
            <a:avLst/>
          </a:prstGeom>
        </p:spPr>
      </p:pic>
    </p:spTree>
    <p:extLst>
      <p:ext uri="{BB962C8B-B14F-4D97-AF65-F5344CB8AC3E}">
        <p14:creationId xmlns:p14="http://schemas.microsoft.com/office/powerpoint/2010/main" val="23458320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BF1F7545-47FD-4B0D-9A83-60BB0815EBF2}"/>
              </a:ext>
            </a:extLst>
          </p:cNvPr>
          <p:cNvPicPr>
            <a:picLocks noChangeAspect="1"/>
          </p:cNvPicPr>
          <p:nvPr/>
        </p:nvPicPr>
        <p:blipFill>
          <a:blip r:embed="rId2"/>
          <a:stretch>
            <a:fillRect/>
          </a:stretch>
        </p:blipFill>
        <p:spPr>
          <a:xfrm>
            <a:off x="5655075" y="4070786"/>
            <a:ext cx="3851184" cy="2500443"/>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Recorrentes (RNN)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1925854"/>
            <a:ext cx="10950359" cy="22377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Possui desvantagens como processamento lento e o problema de dissipação de gradiente (</a:t>
            </a:r>
            <a:r>
              <a:rPr lang="pt-BR" sz="2800" i="1" dirty="0" err="1">
                <a:latin typeface="+mj-lt"/>
              </a:rPr>
              <a:t>Gradient</a:t>
            </a:r>
            <a:r>
              <a:rPr lang="pt-BR" sz="2800" i="1" dirty="0">
                <a:latin typeface="+mj-lt"/>
              </a:rPr>
              <a:t> </a:t>
            </a:r>
            <a:r>
              <a:rPr lang="pt-BR" sz="2800" i="1" dirty="0" err="1">
                <a:latin typeface="+mj-lt"/>
              </a:rPr>
              <a:t>Vanishing</a:t>
            </a:r>
            <a:r>
              <a:rPr lang="pt-BR" sz="2800" dirty="0">
                <a:latin typeface="+mj-lt"/>
              </a:rPr>
              <a:t>)</a:t>
            </a:r>
          </a:p>
          <a:p>
            <a:pPr marL="457200" indent="-457200" algn="l">
              <a:buFontTx/>
              <a:buChar char="-"/>
            </a:pPr>
            <a:r>
              <a:rPr lang="pt-BR" sz="2800" dirty="0">
                <a:latin typeface="+mj-lt"/>
              </a:rPr>
              <a:t>Para resolver o problema da dissipação de gradiente, foi criada a arquitetura LSTM (</a:t>
            </a:r>
            <a:r>
              <a:rPr lang="pt-BR" sz="2800" i="1" dirty="0" err="1">
                <a:latin typeface="+mj-lt"/>
              </a:rPr>
              <a:t>Long</a:t>
            </a:r>
            <a:r>
              <a:rPr lang="pt-BR" sz="2800" i="1" dirty="0">
                <a:latin typeface="+mj-lt"/>
              </a:rPr>
              <a:t> Short-</a:t>
            </a:r>
            <a:r>
              <a:rPr lang="pt-BR" sz="2800" i="1" dirty="0" err="1">
                <a:latin typeface="+mj-lt"/>
              </a:rPr>
              <a:t>Term</a:t>
            </a:r>
            <a:r>
              <a:rPr lang="pt-BR" sz="2800" i="1" dirty="0">
                <a:latin typeface="+mj-lt"/>
              </a:rPr>
              <a:t> </a:t>
            </a:r>
            <a:r>
              <a:rPr lang="pt-BR" sz="2800" i="1" dirty="0" err="1">
                <a:latin typeface="+mj-lt"/>
              </a:rPr>
              <a:t>Memory</a:t>
            </a:r>
            <a:r>
              <a:rPr lang="pt-BR" sz="2800" dirty="0">
                <a:latin typeface="+mj-lt"/>
              </a:rPr>
              <a:t>)[34], que contém células com a capacidade de armazenamento de memória.</a:t>
            </a:r>
          </a:p>
        </p:txBody>
      </p:sp>
      <p:pic>
        <p:nvPicPr>
          <p:cNvPr id="5" name="Imagem 4">
            <a:extLst>
              <a:ext uri="{FF2B5EF4-FFF2-40B4-BE49-F238E27FC236}">
                <a16:creationId xmlns:a16="http://schemas.microsoft.com/office/drawing/2014/main" id="{6EE83DD8-8756-400A-88F0-D34E01871A08}"/>
              </a:ext>
            </a:extLst>
          </p:cNvPr>
          <p:cNvPicPr>
            <a:picLocks noChangeAspect="1"/>
          </p:cNvPicPr>
          <p:nvPr/>
        </p:nvPicPr>
        <p:blipFill>
          <a:blip r:embed="rId3"/>
          <a:stretch>
            <a:fillRect/>
          </a:stretch>
        </p:blipFill>
        <p:spPr>
          <a:xfrm>
            <a:off x="2144203" y="4363376"/>
            <a:ext cx="3088956" cy="2032987"/>
          </a:xfrm>
          <a:prstGeom prst="rect">
            <a:avLst/>
          </a:prstGeom>
        </p:spPr>
      </p:pic>
    </p:spTree>
    <p:extLst>
      <p:ext uri="{BB962C8B-B14F-4D97-AF65-F5344CB8AC3E}">
        <p14:creationId xmlns:p14="http://schemas.microsoft.com/office/powerpoint/2010/main" val="2955887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Recorrentes (RNN)</a:t>
            </a:r>
          </a:p>
        </p:txBody>
      </p:sp>
      <p:sp>
        <p:nvSpPr>
          <p:cNvPr id="11" name="Subtítulo 2">
            <a:extLst>
              <a:ext uri="{FF2B5EF4-FFF2-40B4-BE49-F238E27FC236}">
                <a16:creationId xmlns:a16="http://schemas.microsoft.com/office/drawing/2014/main" id="{725B6801-D4E2-42F0-8EA3-3B2447E64541}"/>
              </a:ext>
            </a:extLst>
          </p:cNvPr>
          <p:cNvSpPr txBox="1">
            <a:spLocks/>
          </p:cNvSpPr>
          <p:nvPr/>
        </p:nvSpPr>
        <p:spPr>
          <a:xfrm>
            <a:off x="635000" y="2476270"/>
            <a:ext cx="10950359" cy="33297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Para poder possibilitar a aquisição da informação sequencial inversa dos dados de entrada, criou-se o conceito de Redes Neurais Bidirecionais (BRNN)</a:t>
            </a:r>
          </a:p>
          <a:p>
            <a:pPr marL="457200" indent="-457200" algn="l">
              <a:buFontTx/>
              <a:buChar char="-"/>
            </a:pPr>
            <a:r>
              <a:rPr lang="pt-BR" sz="2800" dirty="0">
                <a:latin typeface="+mj-lt"/>
              </a:rPr>
              <a:t>Nesse caso, a rede é alimentada pelos dados de entrada em sequência comum e em sequência inversa de forma simultânea.</a:t>
            </a:r>
          </a:p>
          <a:p>
            <a:pPr marL="457200" indent="-457200" algn="l">
              <a:buFontTx/>
              <a:buChar char="-"/>
            </a:pPr>
            <a:r>
              <a:rPr lang="pt-BR" sz="2800" dirty="0">
                <a:latin typeface="+mj-lt"/>
              </a:rPr>
              <a:t>Uma das </a:t>
            </a:r>
            <a:r>
              <a:rPr lang="pt-BR" sz="2800" dirty="0" err="1">
                <a:latin typeface="+mj-lt"/>
              </a:rPr>
              <a:t>BRNNs</a:t>
            </a:r>
            <a:r>
              <a:rPr lang="pt-BR" sz="2800" dirty="0">
                <a:latin typeface="+mj-lt"/>
              </a:rPr>
              <a:t> mais conhecidas é a versão bidirecional da LSTM: </a:t>
            </a:r>
            <a:r>
              <a:rPr lang="pt-BR" sz="2800" dirty="0" err="1">
                <a:latin typeface="+mj-lt"/>
              </a:rPr>
              <a:t>BiLSTM</a:t>
            </a:r>
            <a:endParaRPr lang="pt-BR" sz="2800" dirty="0">
              <a:latin typeface="+mj-lt"/>
            </a:endParaRPr>
          </a:p>
        </p:txBody>
      </p:sp>
    </p:spTree>
    <p:extLst>
      <p:ext uri="{BB962C8B-B14F-4D97-AF65-F5344CB8AC3E}">
        <p14:creationId xmlns:p14="http://schemas.microsoft.com/office/powerpoint/2010/main" val="3489119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67843768-5B0E-4D5D-BC64-090780402F47}"/>
              </a:ext>
            </a:extLst>
          </p:cNvPr>
          <p:cNvPicPr>
            <a:picLocks noChangeAspect="1"/>
          </p:cNvPicPr>
          <p:nvPr/>
        </p:nvPicPr>
        <p:blipFill>
          <a:blip r:embed="rId2"/>
          <a:stretch>
            <a:fillRect/>
          </a:stretch>
        </p:blipFill>
        <p:spPr>
          <a:xfrm>
            <a:off x="2605977" y="2088590"/>
            <a:ext cx="6901870" cy="3852912"/>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Recorrentes (RNN)</a:t>
            </a:r>
          </a:p>
        </p:txBody>
      </p:sp>
      <p:sp>
        <p:nvSpPr>
          <p:cNvPr id="5" name="Subtítulo 2">
            <a:extLst>
              <a:ext uri="{FF2B5EF4-FFF2-40B4-BE49-F238E27FC236}">
                <a16:creationId xmlns:a16="http://schemas.microsoft.com/office/drawing/2014/main" id="{E6E024CD-B05D-4BE9-A929-76B408018BAE}"/>
              </a:ext>
            </a:extLst>
          </p:cNvPr>
          <p:cNvSpPr txBox="1">
            <a:spLocks/>
          </p:cNvSpPr>
          <p:nvPr/>
        </p:nvSpPr>
        <p:spPr>
          <a:xfrm>
            <a:off x="677662" y="6148029"/>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Arquitetura </a:t>
            </a:r>
            <a:r>
              <a:rPr lang="pt-BR" sz="2800" dirty="0" err="1">
                <a:latin typeface="+mj-lt"/>
              </a:rPr>
              <a:t>BiLSTM</a:t>
            </a:r>
            <a:r>
              <a:rPr lang="pt-BR" sz="2800" dirty="0">
                <a:latin typeface="+mj-lt"/>
              </a:rPr>
              <a:t> na forma “desdobrada”</a:t>
            </a:r>
            <a:r>
              <a:rPr lang="pt-BR" sz="2800" i="1" dirty="0">
                <a:latin typeface="+mj-lt"/>
              </a:rPr>
              <a:t>.</a:t>
            </a:r>
            <a:r>
              <a:rPr lang="pt-BR" sz="2800" dirty="0">
                <a:latin typeface="+mj-lt"/>
              </a:rPr>
              <a:t> [10]</a:t>
            </a:r>
          </a:p>
        </p:txBody>
      </p:sp>
    </p:spTree>
    <p:extLst>
      <p:ext uri="{BB962C8B-B14F-4D97-AF65-F5344CB8AC3E}">
        <p14:creationId xmlns:p14="http://schemas.microsoft.com/office/powerpoint/2010/main" val="33657280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 </a:t>
            </a:r>
            <a:r>
              <a:rPr lang="pt-BR" sz="4100" i="1" dirty="0" err="1"/>
              <a:t>Dropout</a:t>
            </a:r>
            <a:endParaRPr lang="pt-BR" sz="4100" dirty="0"/>
          </a:p>
        </p:txBody>
      </p:sp>
      <p:sp>
        <p:nvSpPr>
          <p:cNvPr id="6" name="Subtítulo 2">
            <a:extLst>
              <a:ext uri="{FF2B5EF4-FFF2-40B4-BE49-F238E27FC236}">
                <a16:creationId xmlns:a16="http://schemas.microsoft.com/office/drawing/2014/main" id="{3CD63E25-34A4-4771-9B3D-B2FF01345BA3}"/>
              </a:ext>
            </a:extLst>
          </p:cNvPr>
          <p:cNvSpPr txBox="1">
            <a:spLocks/>
          </p:cNvSpPr>
          <p:nvPr/>
        </p:nvSpPr>
        <p:spPr>
          <a:xfrm>
            <a:off x="635000" y="2298715"/>
            <a:ext cx="10950359" cy="332972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Técnica para prevenção de </a:t>
            </a:r>
            <a:r>
              <a:rPr lang="pt-BR" sz="2800" dirty="0" err="1">
                <a:latin typeface="+mj-lt"/>
              </a:rPr>
              <a:t>sobre-ajuste</a:t>
            </a:r>
            <a:r>
              <a:rPr lang="pt-BR" sz="2800" dirty="0">
                <a:latin typeface="+mj-lt"/>
              </a:rPr>
              <a:t> em modelos de </a:t>
            </a:r>
            <a:r>
              <a:rPr lang="pt-BR" sz="2800" i="1" dirty="0" err="1">
                <a:latin typeface="+mj-lt"/>
              </a:rPr>
              <a:t>Deep</a:t>
            </a:r>
            <a:r>
              <a:rPr lang="pt-BR" sz="2800" i="1" dirty="0">
                <a:latin typeface="+mj-lt"/>
              </a:rPr>
              <a:t> Learning</a:t>
            </a:r>
          </a:p>
          <a:p>
            <a:pPr marL="457200" indent="-457200" algn="l">
              <a:buFontTx/>
              <a:buChar char="-"/>
            </a:pPr>
            <a:endParaRPr lang="pt-BR" sz="2800" i="1" dirty="0">
              <a:latin typeface="+mj-lt"/>
            </a:endParaRPr>
          </a:p>
          <a:p>
            <a:pPr marL="457200" indent="-457200" algn="l">
              <a:buFontTx/>
              <a:buChar char="-"/>
            </a:pPr>
            <a:r>
              <a:rPr lang="pt-BR" sz="2800" dirty="0">
                <a:latin typeface="+mj-lt"/>
              </a:rPr>
              <a:t>Consiste no desligamento temporário e aleatório de alguns neurônios/células da rede ao longo da etapa de treinamento</a:t>
            </a:r>
          </a:p>
          <a:p>
            <a:pPr marL="457200" indent="-457200" algn="l">
              <a:buFontTx/>
              <a:buChar char="-"/>
            </a:pPr>
            <a:endParaRPr lang="pt-BR" sz="2800" dirty="0">
              <a:latin typeface="+mj-lt"/>
            </a:endParaRPr>
          </a:p>
          <a:p>
            <a:pPr marL="457200" indent="-457200" algn="l">
              <a:buFontTx/>
              <a:buChar char="-"/>
            </a:pPr>
            <a:r>
              <a:rPr lang="pt-BR" sz="2800" dirty="0">
                <a:latin typeface="+mj-lt"/>
              </a:rPr>
              <a:t>O efeito de </a:t>
            </a:r>
            <a:r>
              <a:rPr lang="pt-BR" sz="2800" i="1" dirty="0" err="1">
                <a:latin typeface="+mj-lt"/>
              </a:rPr>
              <a:t>dropout</a:t>
            </a:r>
            <a:r>
              <a:rPr lang="pt-BR" sz="2800" dirty="0">
                <a:latin typeface="+mj-lt"/>
              </a:rPr>
              <a:t> é definido por um parâmetro </a:t>
            </a:r>
            <a:r>
              <a:rPr lang="pt-BR" sz="2800" i="1" dirty="0">
                <a:latin typeface="+mj-lt"/>
              </a:rPr>
              <a:t>p </a:t>
            </a:r>
            <a:r>
              <a:rPr lang="pt-BR" sz="2800" dirty="0">
                <a:latin typeface="+mj-lt"/>
              </a:rPr>
              <a:t>que indica a probabilidade de um neurônio de permanecer ligado na rede</a:t>
            </a:r>
          </a:p>
        </p:txBody>
      </p:sp>
    </p:spTree>
    <p:extLst>
      <p:ext uri="{BB962C8B-B14F-4D97-AF65-F5344CB8AC3E}">
        <p14:creationId xmlns:p14="http://schemas.microsoft.com/office/powerpoint/2010/main" val="3143312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Redes Neurais - </a:t>
            </a:r>
            <a:r>
              <a:rPr lang="pt-BR" sz="4100" i="1" dirty="0" err="1"/>
              <a:t>Dropout</a:t>
            </a:r>
            <a:endParaRPr lang="pt-BR" sz="4100" dirty="0"/>
          </a:p>
        </p:txBody>
      </p:sp>
      <p:sp>
        <p:nvSpPr>
          <p:cNvPr id="7" name="Subtítulo 2">
            <a:extLst>
              <a:ext uri="{FF2B5EF4-FFF2-40B4-BE49-F238E27FC236}">
                <a16:creationId xmlns:a16="http://schemas.microsoft.com/office/drawing/2014/main" id="{1C2DB4D6-821B-4758-B86C-C32E503AB0A7}"/>
              </a:ext>
            </a:extLst>
          </p:cNvPr>
          <p:cNvSpPr txBox="1">
            <a:spLocks/>
          </p:cNvSpPr>
          <p:nvPr/>
        </p:nvSpPr>
        <p:spPr>
          <a:xfrm>
            <a:off x="656330" y="6121395"/>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Comparação de uma NN comum e após a aplicação de </a:t>
            </a:r>
            <a:r>
              <a:rPr lang="pt-BR" sz="2800" i="1" dirty="0" err="1">
                <a:latin typeface="+mj-lt"/>
              </a:rPr>
              <a:t>dropout</a:t>
            </a:r>
            <a:r>
              <a:rPr lang="pt-BR" sz="2800" dirty="0">
                <a:latin typeface="+mj-lt"/>
              </a:rPr>
              <a:t> [11]</a:t>
            </a:r>
          </a:p>
        </p:txBody>
      </p:sp>
      <p:pic>
        <p:nvPicPr>
          <p:cNvPr id="2" name="Imagem 1">
            <a:extLst>
              <a:ext uri="{FF2B5EF4-FFF2-40B4-BE49-F238E27FC236}">
                <a16:creationId xmlns:a16="http://schemas.microsoft.com/office/drawing/2014/main" id="{4F64E595-25FB-4C9C-9F2A-E00631FC0B3D}"/>
              </a:ext>
            </a:extLst>
          </p:cNvPr>
          <p:cNvPicPr>
            <a:picLocks noChangeAspect="1"/>
          </p:cNvPicPr>
          <p:nvPr/>
        </p:nvPicPr>
        <p:blipFill>
          <a:blip r:embed="rId2"/>
          <a:stretch>
            <a:fillRect/>
          </a:stretch>
        </p:blipFill>
        <p:spPr>
          <a:xfrm>
            <a:off x="2568255" y="1882063"/>
            <a:ext cx="7055489" cy="3844754"/>
          </a:xfrm>
          <a:prstGeom prst="rect">
            <a:avLst/>
          </a:prstGeom>
        </p:spPr>
      </p:pic>
    </p:spTree>
    <p:extLst>
      <p:ext uri="{BB962C8B-B14F-4D97-AF65-F5344CB8AC3E}">
        <p14:creationId xmlns:p14="http://schemas.microsoft.com/office/powerpoint/2010/main" val="1649944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Processamento de Linguagem Natural (PLN)</a:t>
            </a:r>
          </a:p>
        </p:txBody>
      </p:sp>
      <p:sp>
        <p:nvSpPr>
          <p:cNvPr id="6" name="Subtítulo 2">
            <a:extLst>
              <a:ext uri="{FF2B5EF4-FFF2-40B4-BE49-F238E27FC236}">
                <a16:creationId xmlns:a16="http://schemas.microsoft.com/office/drawing/2014/main" id="{0C7986B8-A11B-4C78-8E85-3FFA67C3536C}"/>
              </a:ext>
            </a:extLst>
          </p:cNvPr>
          <p:cNvSpPr txBox="1">
            <a:spLocks/>
          </p:cNvSpPr>
          <p:nvPr/>
        </p:nvSpPr>
        <p:spPr>
          <a:xfrm>
            <a:off x="635000" y="2298714"/>
            <a:ext cx="10950359" cy="38890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Estudo das tecnologias utilizadas para ajudar computadores a entenderem a linguagem natural dos humanos</a:t>
            </a:r>
          </a:p>
          <a:p>
            <a:pPr marL="457200" indent="-457200" algn="l">
              <a:buFontTx/>
              <a:buChar char="-"/>
            </a:pPr>
            <a:r>
              <a:rPr lang="pt-BR" sz="2800" dirty="0">
                <a:latin typeface="+mj-lt"/>
              </a:rPr>
              <a:t>É considerada uma subárea da Inteligência Artificial e pode ser usada em aplicações como:</a:t>
            </a:r>
          </a:p>
          <a:p>
            <a:pPr marL="914400" lvl="1" indent="-457200" algn="l">
              <a:buFontTx/>
              <a:buChar char="-"/>
            </a:pPr>
            <a:r>
              <a:rPr lang="pt-BR" sz="2400" dirty="0">
                <a:latin typeface="+mj-lt"/>
              </a:rPr>
              <a:t>Aplicativos de tradução (Google </a:t>
            </a:r>
            <a:r>
              <a:rPr lang="pt-BR" sz="2400" dirty="0" err="1">
                <a:latin typeface="+mj-lt"/>
              </a:rPr>
              <a:t>Translator</a:t>
            </a:r>
            <a:r>
              <a:rPr lang="pt-BR" sz="2400" dirty="0">
                <a:latin typeface="+mj-lt"/>
              </a:rPr>
              <a:t>)</a:t>
            </a:r>
          </a:p>
          <a:p>
            <a:pPr marL="914400" lvl="1" indent="-457200" algn="l">
              <a:buFontTx/>
              <a:buChar char="-"/>
            </a:pPr>
            <a:r>
              <a:rPr lang="pt-BR" sz="2400" dirty="0">
                <a:latin typeface="+mj-lt"/>
              </a:rPr>
              <a:t>Correção gramática</a:t>
            </a:r>
          </a:p>
          <a:p>
            <a:pPr marL="914400" lvl="1" indent="-457200" algn="l">
              <a:buFontTx/>
              <a:buChar char="-"/>
            </a:pPr>
            <a:r>
              <a:rPr lang="pt-BR" sz="2400" dirty="0">
                <a:latin typeface="+mj-lt"/>
              </a:rPr>
              <a:t>Resposta de voz iterativa em </a:t>
            </a:r>
            <a:r>
              <a:rPr lang="pt-BR" sz="2400" i="1" dirty="0" err="1">
                <a:latin typeface="+mj-lt"/>
              </a:rPr>
              <a:t>call</a:t>
            </a:r>
            <a:r>
              <a:rPr lang="pt-BR" sz="2400" i="1" dirty="0">
                <a:latin typeface="+mj-lt"/>
              </a:rPr>
              <a:t> centers</a:t>
            </a:r>
            <a:endParaRPr lang="pt-BR" sz="2400" dirty="0">
              <a:latin typeface="+mj-lt"/>
            </a:endParaRPr>
          </a:p>
          <a:p>
            <a:pPr marL="914400" lvl="1" indent="-457200" algn="l">
              <a:buFontTx/>
              <a:buChar char="-"/>
            </a:pPr>
            <a:r>
              <a:rPr lang="pt-BR" sz="2400" dirty="0">
                <a:latin typeface="+mj-lt"/>
              </a:rPr>
              <a:t>Assistentes pessoais (OK Google, Siri, Cortana)</a:t>
            </a:r>
          </a:p>
          <a:p>
            <a:pPr marL="914400" lvl="1" indent="-457200" algn="l">
              <a:buFontTx/>
              <a:buChar char="-"/>
            </a:pPr>
            <a:r>
              <a:rPr lang="pt-BR" sz="2400" dirty="0">
                <a:latin typeface="+mj-lt"/>
              </a:rPr>
              <a:t>Análise de sentimento de textos</a:t>
            </a:r>
          </a:p>
        </p:txBody>
      </p:sp>
    </p:spTree>
    <p:extLst>
      <p:ext uri="{BB962C8B-B14F-4D97-AF65-F5344CB8AC3E}">
        <p14:creationId xmlns:p14="http://schemas.microsoft.com/office/powerpoint/2010/main" val="3365344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PLN – Pré-processamento de Sintaxe</a:t>
            </a:r>
          </a:p>
        </p:txBody>
      </p:sp>
      <p:sp>
        <p:nvSpPr>
          <p:cNvPr id="6" name="Subtítulo 2">
            <a:extLst>
              <a:ext uri="{FF2B5EF4-FFF2-40B4-BE49-F238E27FC236}">
                <a16:creationId xmlns:a16="http://schemas.microsoft.com/office/drawing/2014/main" id="{0C7986B8-A11B-4C78-8E85-3FFA67C3536C}"/>
              </a:ext>
            </a:extLst>
          </p:cNvPr>
          <p:cNvSpPr txBox="1">
            <a:spLocks/>
          </p:cNvSpPr>
          <p:nvPr/>
        </p:nvSpPr>
        <p:spPr>
          <a:xfrm>
            <a:off x="635000" y="1996870"/>
            <a:ext cx="10950359" cy="38890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Pode ser realizado por diversas técnicas, entre elas:</a:t>
            </a:r>
          </a:p>
          <a:p>
            <a:pPr marL="914400" lvl="1" indent="-457200" algn="l">
              <a:buFontTx/>
              <a:buChar char="-"/>
            </a:pPr>
            <a:r>
              <a:rPr lang="pt-BR" sz="2800" dirty="0" err="1">
                <a:latin typeface="+mj-lt"/>
              </a:rPr>
              <a:t>Stemização</a:t>
            </a:r>
            <a:r>
              <a:rPr lang="pt-BR" sz="2800" dirty="0">
                <a:latin typeface="+mj-lt"/>
              </a:rPr>
              <a:t> (</a:t>
            </a:r>
            <a:r>
              <a:rPr lang="pt-BR" sz="2800" i="1" dirty="0" err="1">
                <a:latin typeface="+mj-lt"/>
              </a:rPr>
              <a:t>Stemming</a:t>
            </a:r>
            <a:r>
              <a:rPr lang="pt-BR" sz="2800" dirty="0">
                <a:latin typeface="+mj-lt"/>
              </a:rPr>
              <a:t>): Transformação de palavras flexionadas para sua forma radical. </a:t>
            </a:r>
            <a:r>
              <a:rPr lang="pt-BR" sz="2800" dirty="0" err="1">
                <a:latin typeface="+mj-lt"/>
              </a:rPr>
              <a:t>Ex</a:t>
            </a:r>
            <a:r>
              <a:rPr lang="pt-BR" sz="2800" dirty="0">
                <a:latin typeface="+mj-lt"/>
              </a:rPr>
              <a:t>: “estudando”, “estudar” → “</a:t>
            </a:r>
            <a:r>
              <a:rPr lang="pt-BR" sz="2800" dirty="0" err="1">
                <a:latin typeface="+mj-lt"/>
              </a:rPr>
              <a:t>estud</a:t>
            </a:r>
            <a:r>
              <a:rPr lang="pt-BR" sz="2800" dirty="0">
                <a:latin typeface="+mj-lt"/>
              </a:rPr>
              <a:t>”; “tiver” → “</a:t>
            </a:r>
            <a:r>
              <a:rPr lang="pt-BR" sz="2800" dirty="0" err="1">
                <a:latin typeface="+mj-lt"/>
              </a:rPr>
              <a:t>tiv</a:t>
            </a:r>
            <a:r>
              <a:rPr lang="pt-BR" sz="2800" dirty="0">
                <a:latin typeface="+mj-lt"/>
              </a:rPr>
              <a:t>”; “tenho” → “</a:t>
            </a:r>
            <a:r>
              <a:rPr lang="pt-BR" sz="2800" dirty="0" err="1">
                <a:latin typeface="+mj-lt"/>
              </a:rPr>
              <a:t>tenh</a:t>
            </a:r>
            <a:r>
              <a:rPr lang="pt-BR" sz="2800" dirty="0">
                <a:latin typeface="+mj-lt"/>
              </a:rPr>
              <a:t>”</a:t>
            </a:r>
          </a:p>
          <a:p>
            <a:pPr marL="914400" lvl="1" indent="-457200" algn="l">
              <a:buFontTx/>
              <a:buChar char="-"/>
            </a:pPr>
            <a:r>
              <a:rPr lang="pt-BR" sz="2800" dirty="0">
                <a:latin typeface="+mj-lt"/>
              </a:rPr>
              <a:t>Lematização (</a:t>
            </a:r>
            <a:r>
              <a:rPr lang="pt-BR" sz="2800" i="1" dirty="0" err="1">
                <a:latin typeface="+mj-lt"/>
              </a:rPr>
              <a:t>Lemmanization</a:t>
            </a:r>
            <a:r>
              <a:rPr lang="pt-BR" sz="2800" dirty="0">
                <a:latin typeface="+mj-lt"/>
              </a:rPr>
              <a:t>): Semelhante a </a:t>
            </a:r>
            <a:r>
              <a:rPr lang="pt-BR" sz="2800" dirty="0" err="1">
                <a:latin typeface="+mj-lt"/>
              </a:rPr>
              <a:t>stemização</a:t>
            </a:r>
            <a:r>
              <a:rPr lang="pt-BR" sz="2800" dirty="0">
                <a:latin typeface="+mj-lt"/>
              </a:rPr>
              <a:t>, mas palavra é transformada em seu lema. </a:t>
            </a:r>
            <a:r>
              <a:rPr lang="pt-BR" sz="2800" dirty="0" err="1">
                <a:latin typeface="+mj-lt"/>
              </a:rPr>
              <a:t>Ex</a:t>
            </a:r>
            <a:r>
              <a:rPr lang="pt-BR" sz="2800" dirty="0">
                <a:latin typeface="+mj-lt"/>
              </a:rPr>
              <a:t>: “tiver”, “tenho” → “ter”</a:t>
            </a:r>
          </a:p>
          <a:p>
            <a:pPr marL="914400" lvl="1" indent="-457200" algn="l">
              <a:buFontTx/>
              <a:buChar char="-"/>
            </a:pPr>
            <a:r>
              <a:rPr lang="pt-BR" sz="2800" dirty="0">
                <a:latin typeface="+mj-lt"/>
              </a:rPr>
              <a:t>Remoção de </a:t>
            </a:r>
            <a:r>
              <a:rPr lang="pt-BR" sz="2800" i="1" dirty="0" err="1">
                <a:latin typeface="+mj-lt"/>
              </a:rPr>
              <a:t>stopwords</a:t>
            </a:r>
            <a:r>
              <a:rPr lang="pt-BR" sz="2800" dirty="0">
                <a:latin typeface="+mj-lt"/>
              </a:rPr>
              <a:t>: Remoção de “palavras de parada”, que muitas vezes não são tão importantes para a construção do modelo. </a:t>
            </a:r>
            <a:r>
              <a:rPr lang="pt-BR" sz="2800" dirty="0" err="1">
                <a:latin typeface="+mj-lt"/>
              </a:rPr>
              <a:t>Ex</a:t>
            </a:r>
            <a:r>
              <a:rPr lang="pt-BR" sz="2800" dirty="0">
                <a:latin typeface="+mj-lt"/>
              </a:rPr>
              <a:t>: “a”, “de”, “o”, “da”, “que”, “e” e “do”</a:t>
            </a:r>
          </a:p>
        </p:txBody>
      </p:sp>
    </p:spTree>
    <p:extLst>
      <p:ext uri="{BB962C8B-B14F-4D97-AF65-F5344CB8AC3E}">
        <p14:creationId xmlns:p14="http://schemas.microsoft.com/office/powerpoint/2010/main" val="3774491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PLN – Representação Vetorial</a:t>
            </a:r>
          </a:p>
        </p:txBody>
      </p:sp>
      <p:sp>
        <p:nvSpPr>
          <p:cNvPr id="6" name="Subtítulo 2">
            <a:extLst>
              <a:ext uri="{FF2B5EF4-FFF2-40B4-BE49-F238E27FC236}">
                <a16:creationId xmlns:a16="http://schemas.microsoft.com/office/drawing/2014/main" id="{0C7986B8-A11B-4C78-8E85-3FFA67C3536C}"/>
              </a:ext>
            </a:extLst>
          </p:cNvPr>
          <p:cNvSpPr txBox="1">
            <a:spLocks/>
          </p:cNvSpPr>
          <p:nvPr/>
        </p:nvSpPr>
        <p:spPr>
          <a:xfrm>
            <a:off x="635000" y="1996870"/>
            <a:ext cx="10950359" cy="38890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O texto deve ser transformado em números para que este seja lido por um computador</a:t>
            </a:r>
          </a:p>
          <a:p>
            <a:pPr marL="457200" indent="-457200" algn="l">
              <a:buFontTx/>
              <a:buChar char="-"/>
            </a:pPr>
            <a:r>
              <a:rPr lang="pt-BR" sz="2800" dirty="0">
                <a:latin typeface="+mj-lt"/>
              </a:rPr>
              <a:t>O Bag-</a:t>
            </a:r>
            <a:r>
              <a:rPr lang="pt-BR" sz="2800" dirty="0" err="1">
                <a:latin typeface="+mj-lt"/>
              </a:rPr>
              <a:t>of</a:t>
            </a:r>
            <a:r>
              <a:rPr lang="pt-BR" sz="2800" dirty="0">
                <a:latin typeface="+mj-lt"/>
              </a:rPr>
              <a:t>-</a:t>
            </a:r>
            <a:r>
              <a:rPr lang="pt-BR" sz="2800" dirty="0" err="1">
                <a:latin typeface="+mj-lt"/>
              </a:rPr>
              <a:t>Wods</a:t>
            </a:r>
            <a:r>
              <a:rPr lang="pt-BR" sz="2800" dirty="0">
                <a:latin typeface="+mj-lt"/>
              </a:rPr>
              <a:t> (BOW) é uma das formas mais simples de fazer isso</a:t>
            </a:r>
          </a:p>
        </p:txBody>
      </p:sp>
      <p:pic>
        <p:nvPicPr>
          <p:cNvPr id="2" name="Imagem 1">
            <a:extLst>
              <a:ext uri="{FF2B5EF4-FFF2-40B4-BE49-F238E27FC236}">
                <a16:creationId xmlns:a16="http://schemas.microsoft.com/office/drawing/2014/main" id="{1E5F43F2-D6FF-41A7-8B3E-A813DA3F6364}"/>
              </a:ext>
            </a:extLst>
          </p:cNvPr>
          <p:cNvPicPr>
            <a:picLocks noChangeAspect="1"/>
          </p:cNvPicPr>
          <p:nvPr/>
        </p:nvPicPr>
        <p:blipFill>
          <a:blip r:embed="rId2"/>
          <a:stretch>
            <a:fillRect/>
          </a:stretch>
        </p:blipFill>
        <p:spPr>
          <a:xfrm>
            <a:off x="324282" y="3800785"/>
            <a:ext cx="11366994" cy="2583408"/>
          </a:xfrm>
          <a:prstGeom prst="rect">
            <a:avLst/>
          </a:prstGeom>
        </p:spPr>
      </p:pic>
    </p:spTree>
    <p:extLst>
      <p:ext uri="{BB962C8B-B14F-4D97-AF65-F5344CB8AC3E}">
        <p14:creationId xmlns:p14="http://schemas.microsoft.com/office/powerpoint/2010/main" val="35852783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Introdução</a:t>
            </a:r>
            <a:br>
              <a:rPr lang="pt-BR" sz="5400" dirty="0"/>
            </a:br>
            <a:r>
              <a:rPr lang="pt-BR" sz="4100" dirty="0"/>
              <a:t>Justificativa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1925866"/>
            <a:ext cx="10950359" cy="4577263"/>
          </a:xfrm>
        </p:spPr>
        <p:txBody>
          <a:bodyPr>
            <a:normAutofit/>
          </a:bodyPr>
          <a:lstStyle/>
          <a:p>
            <a:pPr marL="457200" indent="-457200" algn="l">
              <a:buFontTx/>
              <a:buChar char="-"/>
            </a:pPr>
            <a:r>
              <a:rPr lang="pt-BR" sz="2800" dirty="0">
                <a:latin typeface="+mj-lt"/>
              </a:rPr>
              <a:t>Crescente número de investidores na B3 pode indicar uma maior preocupação da população brasileira acerca da busca por fontes alternativas de renda [18]</a:t>
            </a:r>
          </a:p>
          <a:p>
            <a:pPr marL="457200" indent="-457200" algn="l">
              <a:buFontTx/>
              <a:buChar char="-"/>
            </a:pPr>
            <a:r>
              <a:rPr lang="pt-BR" sz="2800" dirty="0">
                <a:latin typeface="+mj-lt"/>
              </a:rPr>
              <a:t>Estudos associados a I.A., Aprendizado de Máquina e PLN continuam emergindo e auxiliando o meio profissional, inclusive o mercado financeiro [19]</a:t>
            </a:r>
          </a:p>
          <a:p>
            <a:pPr marL="457200" indent="-457200" algn="l">
              <a:buFontTx/>
              <a:buChar char="-"/>
            </a:pPr>
            <a:r>
              <a:rPr lang="pt-BR" sz="2800" dirty="0">
                <a:latin typeface="+mj-lt"/>
              </a:rPr>
              <a:t>Através destes dois fatores, contribuir para a difusão desses estudos associados a um interesse da população</a:t>
            </a:r>
          </a:p>
          <a:p>
            <a:pPr marL="457200" indent="-457200" algn="l">
              <a:buFontTx/>
              <a:buChar char="-"/>
            </a:pPr>
            <a:r>
              <a:rPr lang="pt-BR" sz="2800" dirty="0">
                <a:latin typeface="+mj-lt"/>
              </a:rPr>
              <a:t>Contribuir para uma possível instauração de uma cultura de economia e independência financeira</a:t>
            </a:r>
          </a:p>
        </p:txBody>
      </p:sp>
    </p:spTree>
    <p:extLst>
      <p:ext uri="{BB962C8B-B14F-4D97-AF65-F5344CB8AC3E}">
        <p14:creationId xmlns:p14="http://schemas.microsoft.com/office/powerpoint/2010/main" val="571311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PLN – Representação Vetorial</a:t>
            </a:r>
          </a:p>
        </p:txBody>
      </p:sp>
      <p:sp>
        <p:nvSpPr>
          <p:cNvPr id="6" name="Subtítulo 2">
            <a:extLst>
              <a:ext uri="{FF2B5EF4-FFF2-40B4-BE49-F238E27FC236}">
                <a16:creationId xmlns:a16="http://schemas.microsoft.com/office/drawing/2014/main" id="{0C7986B8-A11B-4C78-8E85-3FFA67C3536C}"/>
              </a:ext>
            </a:extLst>
          </p:cNvPr>
          <p:cNvSpPr txBox="1">
            <a:spLocks/>
          </p:cNvSpPr>
          <p:nvPr/>
        </p:nvSpPr>
        <p:spPr>
          <a:xfrm>
            <a:off x="635000" y="1996870"/>
            <a:ext cx="10950359" cy="388902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O BOW apresenta alguns problemas como a perda da ordem das palavras e a alta dimensão da representação vetorial para textos grandes.</a:t>
            </a:r>
          </a:p>
          <a:p>
            <a:pPr marL="457200" indent="-457200" algn="l">
              <a:buFontTx/>
              <a:buChar char="-"/>
            </a:pPr>
            <a:r>
              <a:rPr lang="pt-BR" sz="2800" dirty="0">
                <a:latin typeface="+mj-lt"/>
              </a:rPr>
              <a:t>Uma alternativa é o </a:t>
            </a:r>
            <a:r>
              <a:rPr lang="pt-BR" sz="2800" i="1" dirty="0">
                <a:latin typeface="+mj-lt"/>
              </a:rPr>
              <a:t>Word2Vec</a:t>
            </a:r>
            <a:r>
              <a:rPr lang="pt-BR" sz="2800" dirty="0">
                <a:latin typeface="+mj-lt"/>
              </a:rPr>
              <a:t>, um conjunto de técnicas para transformação de texto em representações vetoriais chamadas </a:t>
            </a:r>
            <a:r>
              <a:rPr lang="pt-BR" sz="2800" i="1" dirty="0" err="1">
                <a:latin typeface="+mj-lt"/>
              </a:rPr>
              <a:t>embeddings</a:t>
            </a:r>
            <a:r>
              <a:rPr lang="pt-BR" sz="2800" dirty="0">
                <a:latin typeface="+mj-lt"/>
              </a:rPr>
              <a:t>, onde é possível identificar a proximidade entre as palavras de forma semântica.</a:t>
            </a:r>
          </a:p>
          <a:p>
            <a:pPr marL="457200" indent="-457200" algn="l">
              <a:buFontTx/>
              <a:buChar char="-"/>
            </a:pPr>
            <a:r>
              <a:rPr lang="pt-BR" sz="2800" dirty="0">
                <a:latin typeface="+mj-lt"/>
              </a:rPr>
              <a:t>A criação de </a:t>
            </a:r>
            <a:r>
              <a:rPr lang="pt-BR" sz="2800" i="1" dirty="0" err="1">
                <a:latin typeface="+mj-lt"/>
              </a:rPr>
              <a:t>embeddings</a:t>
            </a:r>
            <a:r>
              <a:rPr lang="pt-BR" sz="2800" i="1" dirty="0">
                <a:latin typeface="+mj-lt"/>
              </a:rPr>
              <a:t> </a:t>
            </a:r>
            <a:r>
              <a:rPr lang="pt-BR" sz="2800" dirty="0">
                <a:latin typeface="+mj-lt"/>
              </a:rPr>
              <a:t>é normalmente feito a partir de redes neurais recorrentes.</a:t>
            </a:r>
          </a:p>
        </p:txBody>
      </p:sp>
    </p:spTree>
    <p:extLst>
      <p:ext uri="{BB962C8B-B14F-4D97-AF65-F5344CB8AC3E}">
        <p14:creationId xmlns:p14="http://schemas.microsoft.com/office/powerpoint/2010/main" val="602624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PLN – </a:t>
            </a:r>
            <a:r>
              <a:rPr lang="pt-BR" sz="4100" i="1" dirty="0"/>
              <a:t>Word2Vec</a:t>
            </a:r>
          </a:p>
        </p:txBody>
      </p:sp>
      <p:sp>
        <p:nvSpPr>
          <p:cNvPr id="5" name="Subtítulo 2">
            <a:extLst>
              <a:ext uri="{FF2B5EF4-FFF2-40B4-BE49-F238E27FC236}">
                <a16:creationId xmlns:a16="http://schemas.microsoft.com/office/drawing/2014/main" id="{0C021E21-77A4-4DD8-A02A-E05F96D7B4F0}"/>
              </a:ext>
            </a:extLst>
          </p:cNvPr>
          <p:cNvSpPr txBox="1">
            <a:spLocks/>
          </p:cNvSpPr>
          <p:nvPr/>
        </p:nvSpPr>
        <p:spPr>
          <a:xfrm>
            <a:off x="656330" y="6121395"/>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Ilustração de representação de um </a:t>
            </a:r>
            <a:r>
              <a:rPr lang="pt-BR" sz="2800" i="1" dirty="0" err="1">
                <a:latin typeface="+mj-lt"/>
              </a:rPr>
              <a:t>embedding</a:t>
            </a:r>
            <a:r>
              <a:rPr lang="pt-BR" sz="2800" i="1" dirty="0">
                <a:latin typeface="+mj-lt"/>
              </a:rPr>
              <a:t> </a:t>
            </a:r>
            <a:r>
              <a:rPr lang="pt-BR" sz="2800" dirty="0">
                <a:latin typeface="+mj-lt"/>
              </a:rPr>
              <a:t>[45]</a:t>
            </a:r>
          </a:p>
        </p:txBody>
      </p:sp>
      <p:pic>
        <p:nvPicPr>
          <p:cNvPr id="2" name="Imagem 1">
            <a:extLst>
              <a:ext uri="{FF2B5EF4-FFF2-40B4-BE49-F238E27FC236}">
                <a16:creationId xmlns:a16="http://schemas.microsoft.com/office/drawing/2014/main" id="{2E1A335F-7EDC-46B1-B98F-2F3B6472DB82}"/>
              </a:ext>
            </a:extLst>
          </p:cNvPr>
          <p:cNvPicPr>
            <a:picLocks noChangeAspect="1"/>
          </p:cNvPicPr>
          <p:nvPr/>
        </p:nvPicPr>
        <p:blipFill>
          <a:blip r:embed="rId2"/>
          <a:stretch>
            <a:fillRect/>
          </a:stretch>
        </p:blipFill>
        <p:spPr>
          <a:xfrm>
            <a:off x="2402968" y="2179264"/>
            <a:ext cx="7386064" cy="3617856"/>
          </a:xfrm>
          <a:prstGeom prst="rect">
            <a:avLst/>
          </a:prstGeom>
        </p:spPr>
      </p:pic>
    </p:spTree>
    <p:extLst>
      <p:ext uri="{BB962C8B-B14F-4D97-AF65-F5344CB8AC3E}">
        <p14:creationId xmlns:p14="http://schemas.microsoft.com/office/powerpoint/2010/main" val="39690335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77E4C0E-6B30-422F-88F9-A5FFA438E6BE}"/>
              </a:ext>
            </a:extLst>
          </p:cNvPr>
          <p:cNvPicPr>
            <a:picLocks noChangeAspect="1"/>
          </p:cNvPicPr>
          <p:nvPr/>
        </p:nvPicPr>
        <p:blipFill>
          <a:blip r:embed="rId2"/>
          <a:stretch>
            <a:fillRect/>
          </a:stretch>
        </p:blipFill>
        <p:spPr>
          <a:xfrm>
            <a:off x="3201443" y="3053316"/>
            <a:ext cx="5817472" cy="3480946"/>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a:t>PLN – </a:t>
            </a:r>
            <a:r>
              <a:rPr lang="pt-BR" sz="4100" i="1" dirty="0"/>
              <a:t>Word2Vec</a:t>
            </a:r>
          </a:p>
        </p:txBody>
      </p:sp>
      <p:sp>
        <p:nvSpPr>
          <p:cNvPr id="6" name="Subtítulo 2">
            <a:extLst>
              <a:ext uri="{FF2B5EF4-FFF2-40B4-BE49-F238E27FC236}">
                <a16:creationId xmlns:a16="http://schemas.microsoft.com/office/drawing/2014/main" id="{578BA592-8163-4205-94A5-A51BE9D87B52}"/>
              </a:ext>
            </a:extLst>
          </p:cNvPr>
          <p:cNvSpPr txBox="1">
            <a:spLocks/>
          </p:cNvSpPr>
          <p:nvPr/>
        </p:nvSpPr>
        <p:spPr>
          <a:xfrm>
            <a:off x="635000" y="1996870"/>
            <a:ext cx="10950359" cy="94163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O </a:t>
            </a:r>
            <a:r>
              <a:rPr lang="pt-BR" sz="2800" i="1" dirty="0">
                <a:latin typeface="+mj-lt"/>
              </a:rPr>
              <a:t>Word2Vec </a:t>
            </a:r>
            <a:r>
              <a:rPr lang="pt-BR" sz="2800" dirty="0">
                <a:latin typeface="+mj-lt"/>
              </a:rPr>
              <a:t>foi introduzido a partir de duas diferentes arquiteturas: o CBOW (</a:t>
            </a:r>
            <a:r>
              <a:rPr lang="pt-BR" sz="2800" i="1" dirty="0" err="1">
                <a:latin typeface="+mj-lt"/>
              </a:rPr>
              <a:t>Continuous</a:t>
            </a:r>
            <a:r>
              <a:rPr lang="pt-BR" sz="2800" i="1" dirty="0">
                <a:latin typeface="+mj-lt"/>
              </a:rPr>
              <a:t> Bag-</a:t>
            </a:r>
            <a:r>
              <a:rPr lang="pt-BR" sz="2800" i="1" dirty="0" err="1">
                <a:latin typeface="+mj-lt"/>
              </a:rPr>
              <a:t>of</a:t>
            </a:r>
            <a:r>
              <a:rPr lang="pt-BR" sz="2800" i="1" dirty="0">
                <a:latin typeface="+mj-lt"/>
              </a:rPr>
              <a:t>-</a:t>
            </a:r>
            <a:r>
              <a:rPr lang="pt-BR" sz="2800" i="1" dirty="0" err="1">
                <a:latin typeface="+mj-lt"/>
              </a:rPr>
              <a:t>Words</a:t>
            </a:r>
            <a:r>
              <a:rPr lang="pt-BR" sz="2800" dirty="0">
                <a:latin typeface="+mj-lt"/>
              </a:rPr>
              <a:t>) e </a:t>
            </a:r>
            <a:r>
              <a:rPr lang="pt-BR" sz="2800" dirty="0" err="1">
                <a:latin typeface="+mj-lt"/>
              </a:rPr>
              <a:t>Skip</a:t>
            </a:r>
            <a:r>
              <a:rPr lang="pt-BR" sz="2800" dirty="0">
                <a:latin typeface="+mj-lt"/>
              </a:rPr>
              <a:t>-gram.</a:t>
            </a:r>
            <a:endParaRPr lang="pt-BR" sz="2800" i="1" dirty="0">
              <a:latin typeface="+mj-lt"/>
            </a:endParaRPr>
          </a:p>
        </p:txBody>
      </p:sp>
    </p:spTree>
    <p:extLst>
      <p:ext uri="{BB962C8B-B14F-4D97-AF65-F5344CB8AC3E}">
        <p14:creationId xmlns:p14="http://schemas.microsoft.com/office/powerpoint/2010/main" val="36843884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err="1"/>
              <a:t>PyText</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0"/>
            <a:ext cx="10950359" cy="43240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Framework para modelagem de PLN baseado em conceitos de </a:t>
            </a:r>
            <a:r>
              <a:rPr lang="pt-BR" sz="2800" i="1" dirty="0" err="1">
                <a:latin typeface="+mj-lt"/>
              </a:rPr>
              <a:t>Deep</a:t>
            </a:r>
            <a:r>
              <a:rPr lang="pt-BR" sz="2800" i="1" dirty="0">
                <a:latin typeface="+mj-lt"/>
              </a:rPr>
              <a:t> Learning</a:t>
            </a:r>
            <a:r>
              <a:rPr lang="pt-BR" sz="2800" dirty="0">
                <a:latin typeface="+mj-lt"/>
              </a:rPr>
              <a:t> e </a:t>
            </a:r>
            <a:r>
              <a:rPr lang="pt-BR" sz="2800" dirty="0" err="1">
                <a:latin typeface="+mj-lt"/>
              </a:rPr>
              <a:t>PyTorch</a:t>
            </a:r>
            <a:r>
              <a:rPr lang="pt-BR" sz="2800" dirty="0">
                <a:latin typeface="+mj-lt"/>
              </a:rPr>
              <a:t> (biblioteca para Aprendizado de Máquina)</a:t>
            </a:r>
          </a:p>
          <a:p>
            <a:pPr marL="457200" indent="-457200" algn="l">
              <a:buFontTx/>
              <a:buChar char="-"/>
            </a:pPr>
            <a:r>
              <a:rPr lang="pt-BR" sz="2800" dirty="0">
                <a:latin typeface="+mj-lt"/>
              </a:rPr>
              <a:t>Baixo nível de abstração, uso simples, rápida prototipação, servindo modelos preditivos no formato </a:t>
            </a:r>
            <a:r>
              <a:rPr lang="pt-BR" sz="2800" i="1" dirty="0">
                <a:latin typeface="+mj-lt"/>
              </a:rPr>
              <a:t>caffe2</a:t>
            </a:r>
            <a:endParaRPr lang="pt-BR" sz="2800" dirty="0">
              <a:latin typeface="+mj-lt"/>
            </a:endParaRPr>
          </a:p>
          <a:p>
            <a:pPr marL="457200" indent="-457200" algn="l">
              <a:buFontTx/>
              <a:buChar char="-"/>
            </a:pPr>
            <a:r>
              <a:rPr lang="pt-BR" sz="2800" dirty="0">
                <a:latin typeface="+mj-lt"/>
              </a:rPr>
              <a:t>Possibilita o uso das arquiteturas </a:t>
            </a:r>
            <a:r>
              <a:rPr lang="pt-BR" sz="2800" dirty="0" err="1">
                <a:latin typeface="+mj-lt"/>
              </a:rPr>
              <a:t>BiLSTM</a:t>
            </a:r>
            <a:r>
              <a:rPr lang="pt-BR" sz="2800" dirty="0">
                <a:latin typeface="+mj-lt"/>
              </a:rPr>
              <a:t> e CNN e de </a:t>
            </a:r>
            <a:r>
              <a:rPr lang="pt-BR" sz="2800" i="1" dirty="0" err="1">
                <a:latin typeface="+mj-lt"/>
              </a:rPr>
              <a:t>embeddings</a:t>
            </a:r>
            <a:r>
              <a:rPr lang="pt-BR" sz="2800" dirty="0">
                <a:latin typeface="+mj-lt"/>
              </a:rPr>
              <a:t> </a:t>
            </a:r>
            <a:r>
              <a:rPr lang="pt-BR" sz="2800" dirty="0" err="1">
                <a:latin typeface="+mj-lt"/>
              </a:rPr>
              <a:t>pré</a:t>
            </a:r>
            <a:r>
              <a:rPr lang="pt-BR" sz="2800" dirty="0">
                <a:latin typeface="+mj-lt"/>
              </a:rPr>
              <a:t>-treinados ou nativos (treinados a partir dos dados de treino) como representação textual.</a:t>
            </a:r>
          </a:p>
          <a:p>
            <a:pPr marL="457200" indent="-457200" algn="l">
              <a:buFontTx/>
              <a:buChar char="-"/>
            </a:pPr>
            <a:r>
              <a:rPr lang="pt-BR" sz="2800" dirty="0">
                <a:latin typeface="+mj-lt"/>
              </a:rPr>
              <a:t>Possibilidade de utilizar o processamento da GPU através de CUDA.</a:t>
            </a:r>
          </a:p>
        </p:txBody>
      </p:sp>
    </p:spTree>
    <p:extLst>
      <p:ext uri="{BB962C8B-B14F-4D97-AF65-F5344CB8AC3E}">
        <p14:creationId xmlns:p14="http://schemas.microsoft.com/office/powerpoint/2010/main" val="1360031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err="1"/>
              <a:t>PyText</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9505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Integração com o </a:t>
            </a:r>
            <a:r>
              <a:rPr lang="pt-BR" sz="2800" dirty="0" err="1">
                <a:latin typeface="+mj-lt"/>
              </a:rPr>
              <a:t>TensorBoard</a:t>
            </a:r>
            <a:r>
              <a:rPr lang="pt-BR" sz="2800" dirty="0">
                <a:latin typeface="+mj-lt"/>
              </a:rPr>
              <a:t> para visualizar métricas de desempenho ao longo das </a:t>
            </a:r>
            <a:r>
              <a:rPr lang="pt-BR" sz="2800" i="1" dirty="0" err="1">
                <a:latin typeface="+mj-lt"/>
              </a:rPr>
              <a:t>epochs</a:t>
            </a:r>
            <a:endParaRPr lang="pt-BR" sz="2800" i="1" dirty="0">
              <a:latin typeface="+mj-lt"/>
            </a:endParaRPr>
          </a:p>
        </p:txBody>
      </p:sp>
      <p:pic>
        <p:nvPicPr>
          <p:cNvPr id="3" name="Imagem 2">
            <a:extLst>
              <a:ext uri="{FF2B5EF4-FFF2-40B4-BE49-F238E27FC236}">
                <a16:creationId xmlns:a16="http://schemas.microsoft.com/office/drawing/2014/main" id="{1B3B6CF0-909B-4E9B-A254-E03E8D4AC8E5}"/>
              </a:ext>
            </a:extLst>
          </p:cNvPr>
          <p:cNvPicPr>
            <a:picLocks noChangeAspect="1"/>
          </p:cNvPicPr>
          <p:nvPr/>
        </p:nvPicPr>
        <p:blipFill>
          <a:blip r:embed="rId2"/>
          <a:stretch>
            <a:fillRect/>
          </a:stretch>
        </p:blipFill>
        <p:spPr>
          <a:xfrm>
            <a:off x="1515984" y="2947387"/>
            <a:ext cx="9081856" cy="3669051"/>
          </a:xfrm>
          <a:prstGeom prst="rect">
            <a:avLst/>
          </a:prstGeom>
        </p:spPr>
      </p:pic>
    </p:spTree>
    <p:extLst>
      <p:ext uri="{BB962C8B-B14F-4D97-AF65-F5344CB8AC3E}">
        <p14:creationId xmlns:p14="http://schemas.microsoft.com/office/powerpoint/2010/main" val="274801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Fundamentação Teórica</a:t>
            </a:r>
            <a:br>
              <a:rPr lang="pt-BR" sz="5400" dirty="0"/>
            </a:br>
            <a:r>
              <a:rPr lang="pt-BR" sz="4100" dirty="0" err="1"/>
              <a:t>PyText</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95051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Configuração é feita a partir de um arquivo JSON que aponta para a localização do conjunto de dados de teste/treino (arquivo CSV ou TSV).</a:t>
            </a:r>
          </a:p>
        </p:txBody>
      </p:sp>
      <p:pic>
        <p:nvPicPr>
          <p:cNvPr id="2" name="Imagem 1">
            <a:extLst>
              <a:ext uri="{FF2B5EF4-FFF2-40B4-BE49-F238E27FC236}">
                <a16:creationId xmlns:a16="http://schemas.microsoft.com/office/drawing/2014/main" id="{583647E9-39A8-41C5-A72F-120FA5110AF4}"/>
              </a:ext>
            </a:extLst>
          </p:cNvPr>
          <p:cNvPicPr>
            <a:picLocks noChangeAspect="1"/>
          </p:cNvPicPr>
          <p:nvPr/>
        </p:nvPicPr>
        <p:blipFill>
          <a:blip r:embed="rId2"/>
          <a:stretch>
            <a:fillRect/>
          </a:stretch>
        </p:blipFill>
        <p:spPr>
          <a:xfrm>
            <a:off x="1270000" y="3062195"/>
            <a:ext cx="3128610" cy="3439889"/>
          </a:xfrm>
          <a:prstGeom prst="rect">
            <a:avLst/>
          </a:prstGeom>
        </p:spPr>
      </p:pic>
      <p:sp>
        <p:nvSpPr>
          <p:cNvPr id="6" name="Seta: para a Direita 5">
            <a:extLst>
              <a:ext uri="{FF2B5EF4-FFF2-40B4-BE49-F238E27FC236}">
                <a16:creationId xmlns:a16="http://schemas.microsoft.com/office/drawing/2014/main" id="{40999300-3D88-4B3F-B6BF-D1B0AAF7A2F9}"/>
              </a:ext>
            </a:extLst>
          </p:cNvPr>
          <p:cNvSpPr/>
          <p:nvPr/>
        </p:nvSpPr>
        <p:spPr>
          <a:xfrm>
            <a:off x="5069150" y="4527612"/>
            <a:ext cx="1633491" cy="461638"/>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a:p>
        </p:txBody>
      </p:sp>
      <p:pic>
        <p:nvPicPr>
          <p:cNvPr id="7" name="Imagem 6">
            <a:extLst>
              <a:ext uri="{FF2B5EF4-FFF2-40B4-BE49-F238E27FC236}">
                <a16:creationId xmlns:a16="http://schemas.microsoft.com/office/drawing/2014/main" id="{1F955C69-43C2-4B4A-A550-8B8AE068BCA1}"/>
              </a:ext>
            </a:extLst>
          </p:cNvPr>
          <p:cNvPicPr>
            <a:picLocks noChangeAspect="1"/>
          </p:cNvPicPr>
          <p:nvPr/>
        </p:nvPicPr>
        <p:blipFill>
          <a:blip r:embed="rId3"/>
          <a:stretch>
            <a:fillRect/>
          </a:stretch>
        </p:blipFill>
        <p:spPr>
          <a:xfrm>
            <a:off x="7004064" y="4436154"/>
            <a:ext cx="4350475" cy="553096"/>
          </a:xfrm>
          <a:prstGeom prst="rect">
            <a:avLst/>
          </a:prstGeom>
        </p:spPr>
      </p:pic>
    </p:spTree>
    <p:extLst>
      <p:ext uri="{BB962C8B-B14F-4D97-AF65-F5344CB8AC3E}">
        <p14:creationId xmlns:p14="http://schemas.microsoft.com/office/powerpoint/2010/main" val="4022148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Conjunto de Dados de Notícias</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43994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Inicialmente, foi pensado em criar modelos para auxiliar operações de </a:t>
            </a:r>
            <a:r>
              <a:rPr lang="pt-BR" sz="2800" i="1" dirty="0">
                <a:latin typeface="+mj-lt"/>
              </a:rPr>
              <a:t>Day Trade</a:t>
            </a:r>
          </a:p>
          <a:p>
            <a:pPr marL="457200" indent="-457200" algn="l">
              <a:buFontTx/>
              <a:buChar char="-"/>
            </a:pPr>
            <a:r>
              <a:rPr lang="pt-BR" sz="2800" dirty="0">
                <a:latin typeface="+mj-lt"/>
              </a:rPr>
              <a:t>Ausência de conjunto de dados em Português do Brasil contendo a informação de hora do lançamento da notícia fez com que o foco fosse alterado para </a:t>
            </a:r>
            <a:r>
              <a:rPr lang="pt-BR" sz="2800" i="1" dirty="0">
                <a:latin typeface="+mj-lt"/>
              </a:rPr>
              <a:t>Swing Trade</a:t>
            </a:r>
          </a:p>
          <a:p>
            <a:pPr marL="457200" indent="-457200" algn="l">
              <a:buFontTx/>
              <a:buChar char="-"/>
            </a:pPr>
            <a:r>
              <a:rPr lang="pt-BR" sz="2800" i="1" dirty="0">
                <a:latin typeface="+mj-lt"/>
              </a:rPr>
              <a:t>Feeds</a:t>
            </a:r>
            <a:r>
              <a:rPr lang="pt-BR" sz="2800" dirty="0">
                <a:latin typeface="+mj-lt"/>
              </a:rPr>
              <a:t> RSS de sites como </a:t>
            </a:r>
            <a:r>
              <a:rPr lang="pt-BR" sz="2800" dirty="0" err="1">
                <a:latin typeface="+mj-lt"/>
              </a:rPr>
              <a:t>InfoMoney</a:t>
            </a:r>
            <a:r>
              <a:rPr lang="pt-BR" sz="2800" dirty="0">
                <a:latin typeface="+mj-lt"/>
              </a:rPr>
              <a:t> disponibilizavam pouco conteúdo</a:t>
            </a:r>
          </a:p>
          <a:p>
            <a:pPr marL="457200" indent="-457200" algn="l">
              <a:buFontTx/>
              <a:buChar char="-"/>
            </a:pPr>
            <a:r>
              <a:rPr lang="pt-BR" sz="2800" dirty="0">
                <a:latin typeface="+mj-lt"/>
              </a:rPr>
              <a:t>Alternativas como a versão gratuita da API do Twitter[41] e o desenvolvimento de um </a:t>
            </a:r>
            <a:r>
              <a:rPr lang="pt-BR" sz="2800" i="1" dirty="0">
                <a:latin typeface="+mj-lt"/>
              </a:rPr>
              <a:t>Web </a:t>
            </a:r>
            <a:r>
              <a:rPr lang="pt-BR" sz="2800" i="1" dirty="0" err="1">
                <a:latin typeface="+mj-lt"/>
              </a:rPr>
              <a:t>Crawler</a:t>
            </a:r>
            <a:r>
              <a:rPr lang="pt-BR" sz="2800" dirty="0">
                <a:latin typeface="+mj-lt"/>
              </a:rPr>
              <a:t> para obter notícias se mostraram custosas</a:t>
            </a:r>
          </a:p>
        </p:txBody>
      </p:sp>
    </p:spTree>
    <p:extLst>
      <p:ext uri="{BB962C8B-B14F-4D97-AF65-F5344CB8AC3E}">
        <p14:creationId xmlns:p14="http://schemas.microsoft.com/office/powerpoint/2010/main" val="9571313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Conjunto de Dados de Notícias</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12079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Utilização de um </a:t>
            </a:r>
            <a:r>
              <a:rPr lang="pt-BR" sz="2800" i="1" dirty="0" err="1">
                <a:latin typeface="+mj-lt"/>
              </a:rPr>
              <a:t>dataset</a:t>
            </a:r>
            <a:r>
              <a:rPr lang="pt-BR" sz="2800" dirty="0">
                <a:latin typeface="+mj-lt"/>
              </a:rPr>
              <a:t> de notícias da Folha de S. Paulo com a informação de data obtido no </a:t>
            </a:r>
            <a:r>
              <a:rPr lang="pt-BR" sz="2800" dirty="0" err="1">
                <a:latin typeface="+mj-lt"/>
              </a:rPr>
              <a:t>Kaggle</a:t>
            </a:r>
            <a:r>
              <a:rPr lang="pt-BR" sz="2800" dirty="0">
                <a:latin typeface="+mj-lt"/>
              </a:rPr>
              <a:t>[42].</a:t>
            </a:r>
          </a:p>
        </p:txBody>
      </p:sp>
      <p:pic>
        <p:nvPicPr>
          <p:cNvPr id="2" name="Imagem 1">
            <a:extLst>
              <a:ext uri="{FF2B5EF4-FFF2-40B4-BE49-F238E27FC236}">
                <a16:creationId xmlns:a16="http://schemas.microsoft.com/office/drawing/2014/main" id="{388874DB-C868-4593-A00D-F2E671A8757B}"/>
              </a:ext>
            </a:extLst>
          </p:cNvPr>
          <p:cNvPicPr>
            <a:picLocks noChangeAspect="1"/>
          </p:cNvPicPr>
          <p:nvPr/>
        </p:nvPicPr>
        <p:blipFill>
          <a:blip r:embed="rId2"/>
          <a:stretch>
            <a:fillRect/>
          </a:stretch>
        </p:blipFill>
        <p:spPr>
          <a:xfrm>
            <a:off x="2966806" y="3204839"/>
            <a:ext cx="8618552" cy="3080073"/>
          </a:xfrm>
          <a:prstGeom prst="rect">
            <a:avLst/>
          </a:prstGeom>
        </p:spPr>
      </p:pic>
      <p:pic>
        <p:nvPicPr>
          <p:cNvPr id="2050" name="Picture 2">
            <a:extLst>
              <a:ext uri="{FF2B5EF4-FFF2-40B4-BE49-F238E27FC236}">
                <a16:creationId xmlns:a16="http://schemas.microsoft.com/office/drawing/2014/main" id="{EF228ACA-FB17-497F-BCD3-606DF3C275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223" y="4335300"/>
            <a:ext cx="2286000" cy="819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939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Conjunto de Dados de Notícias</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120796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167.053 Notícias entre Jan/2015 e Set/2017</a:t>
            </a:r>
          </a:p>
        </p:txBody>
      </p:sp>
      <p:pic>
        <p:nvPicPr>
          <p:cNvPr id="3" name="Imagem 2">
            <a:extLst>
              <a:ext uri="{FF2B5EF4-FFF2-40B4-BE49-F238E27FC236}">
                <a16:creationId xmlns:a16="http://schemas.microsoft.com/office/drawing/2014/main" id="{089D37EE-1F65-41B9-98C0-76B3F05CE8B4}"/>
              </a:ext>
            </a:extLst>
          </p:cNvPr>
          <p:cNvPicPr>
            <a:picLocks noChangeAspect="1"/>
          </p:cNvPicPr>
          <p:nvPr/>
        </p:nvPicPr>
        <p:blipFill>
          <a:blip r:embed="rId2"/>
          <a:stretch>
            <a:fillRect/>
          </a:stretch>
        </p:blipFill>
        <p:spPr>
          <a:xfrm>
            <a:off x="3124445" y="2675166"/>
            <a:ext cx="5943109" cy="3721197"/>
          </a:xfrm>
          <a:prstGeom prst="rect">
            <a:avLst/>
          </a:prstGeom>
        </p:spPr>
      </p:pic>
    </p:spTree>
    <p:extLst>
      <p:ext uri="{BB962C8B-B14F-4D97-AF65-F5344CB8AC3E}">
        <p14:creationId xmlns:p14="http://schemas.microsoft.com/office/powerpoint/2010/main" val="12696161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Notícias – Pré-processamento</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4657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Extrair notícias com a categoria “mercado”</a:t>
            </a:r>
          </a:p>
          <a:p>
            <a:pPr marL="457200" indent="-457200" algn="l">
              <a:buFontTx/>
              <a:buChar char="-"/>
            </a:pPr>
            <a:r>
              <a:rPr lang="pt-BR" sz="2800" dirty="0">
                <a:latin typeface="+mj-lt"/>
              </a:rPr>
              <a:t>Número total de notícias/artigos diminuiu para 20.270</a:t>
            </a:r>
          </a:p>
          <a:p>
            <a:pPr marL="457200" indent="-457200" algn="l">
              <a:buFontTx/>
              <a:buChar char="-"/>
            </a:pPr>
            <a:r>
              <a:rPr lang="pt-BR" sz="2800" dirty="0">
                <a:latin typeface="+mj-lt"/>
              </a:rPr>
              <a:t>Repositório do NILC (Núcleo Interinstitucional de Linguística Computacional) estava fora do ar</a:t>
            </a:r>
          </a:p>
          <a:p>
            <a:pPr marL="457200" indent="-457200" algn="l">
              <a:buFontTx/>
              <a:buChar char="-"/>
            </a:pPr>
            <a:r>
              <a:rPr lang="pt-BR" sz="2800" dirty="0">
                <a:latin typeface="+mj-lt"/>
              </a:rPr>
              <a:t>Com a falta de </a:t>
            </a:r>
            <a:r>
              <a:rPr lang="pt-BR" sz="2800" i="1" dirty="0" err="1">
                <a:latin typeface="+mj-lt"/>
              </a:rPr>
              <a:t>embeddings</a:t>
            </a:r>
            <a:r>
              <a:rPr lang="pt-BR" sz="2800" dirty="0">
                <a:latin typeface="+mj-lt"/>
              </a:rPr>
              <a:t> </a:t>
            </a:r>
            <a:r>
              <a:rPr lang="pt-BR" sz="2800" dirty="0" err="1">
                <a:latin typeface="+mj-lt"/>
              </a:rPr>
              <a:t>pré</a:t>
            </a:r>
            <a:r>
              <a:rPr lang="pt-BR" sz="2800" dirty="0">
                <a:latin typeface="+mj-lt"/>
              </a:rPr>
              <a:t>-treinados em </a:t>
            </a:r>
            <a:r>
              <a:rPr lang="pt-BR" sz="2800" dirty="0" err="1">
                <a:latin typeface="+mj-lt"/>
              </a:rPr>
              <a:t>pt</a:t>
            </a:r>
            <a:r>
              <a:rPr lang="pt-BR" sz="2800" dirty="0">
                <a:latin typeface="+mj-lt"/>
              </a:rPr>
              <a:t>-BR, decidiu-se aplicar pré-processamento de sintaxe para facilitar a criação do </a:t>
            </a:r>
            <a:r>
              <a:rPr lang="pt-BR" sz="2800" i="1" dirty="0" err="1">
                <a:latin typeface="+mj-lt"/>
              </a:rPr>
              <a:t>embedding</a:t>
            </a:r>
            <a:r>
              <a:rPr lang="pt-BR" sz="2800" dirty="0">
                <a:latin typeface="+mj-lt"/>
              </a:rPr>
              <a:t> nativo do </a:t>
            </a:r>
            <a:r>
              <a:rPr lang="pt-BR" sz="2800" dirty="0" err="1">
                <a:latin typeface="+mj-lt"/>
              </a:rPr>
              <a:t>PyText</a:t>
            </a:r>
            <a:endParaRPr lang="pt-BR" sz="2800" dirty="0">
              <a:latin typeface="+mj-lt"/>
            </a:endParaRPr>
          </a:p>
          <a:p>
            <a:pPr marL="457200" indent="-457200" algn="l">
              <a:buFontTx/>
              <a:buChar char="-"/>
            </a:pPr>
            <a:r>
              <a:rPr lang="pt-BR" sz="2800" dirty="0">
                <a:latin typeface="+mj-lt"/>
              </a:rPr>
              <a:t>Manipulação de dados e pré-processamento foi feito utilizando a linguagem Python na IDE </a:t>
            </a:r>
            <a:r>
              <a:rPr lang="pt-BR" sz="2800" dirty="0" err="1">
                <a:latin typeface="+mj-lt"/>
              </a:rPr>
              <a:t>Spyder</a:t>
            </a:r>
            <a:r>
              <a:rPr lang="pt-BR" sz="2800" dirty="0">
                <a:latin typeface="+mj-lt"/>
              </a:rPr>
              <a:t> (instalado pela plataforma Anaconda) utilizando bibliotecas como pandas, </a:t>
            </a:r>
            <a:r>
              <a:rPr lang="pt-BR" sz="2800" dirty="0" err="1">
                <a:latin typeface="+mj-lt"/>
              </a:rPr>
              <a:t>numpy</a:t>
            </a:r>
            <a:r>
              <a:rPr lang="pt-BR" sz="2800" dirty="0">
                <a:latin typeface="+mj-lt"/>
              </a:rPr>
              <a:t>, </a:t>
            </a:r>
            <a:r>
              <a:rPr lang="pt-BR" sz="2800" dirty="0" err="1">
                <a:latin typeface="+mj-lt"/>
              </a:rPr>
              <a:t>csv</a:t>
            </a:r>
            <a:r>
              <a:rPr lang="pt-BR" sz="2800" dirty="0">
                <a:latin typeface="+mj-lt"/>
              </a:rPr>
              <a:t>, </a:t>
            </a:r>
            <a:r>
              <a:rPr lang="pt-BR" sz="2800" dirty="0" err="1">
                <a:latin typeface="+mj-lt"/>
              </a:rPr>
              <a:t>nltk</a:t>
            </a:r>
            <a:r>
              <a:rPr lang="pt-BR" sz="2800" dirty="0">
                <a:latin typeface="+mj-lt"/>
              </a:rPr>
              <a:t> e </a:t>
            </a:r>
            <a:r>
              <a:rPr lang="pt-BR" sz="2800" dirty="0" err="1">
                <a:latin typeface="+mj-lt"/>
              </a:rPr>
              <a:t>re</a:t>
            </a:r>
            <a:r>
              <a:rPr lang="pt-BR" sz="2800" dirty="0">
                <a:latin typeface="+mj-lt"/>
              </a:rPr>
              <a:t>.</a:t>
            </a:r>
          </a:p>
        </p:txBody>
      </p:sp>
    </p:spTree>
    <p:extLst>
      <p:ext uri="{BB962C8B-B14F-4D97-AF65-F5344CB8AC3E}">
        <p14:creationId xmlns:p14="http://schemas.microsoft.com/office/powerpoint/2010/main" val="86349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Introdução</a:t>
            </a:r>
            <a:br>
              <a:rPr lang="pt-BR" sz="5400" dirty="0"/>
            </a:br>
            <a:r>
              <a:rPr lang="pt-BR" sz="4100" dirty="0"/>
              <a:t>Objetivos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076792"/>
            <a:ext cx="10950359" cy="4577263"/>
          </a:xfrm>
        </p:spPr>
        <p:txBody>
          <a:bodyPr>
            <a:normAutofit/>
          </a:bodyPr>
          <a:lstStyle/>
          <a:p>
            <a:pPr marL="457200" indent="-457200" algn="l">
              <a:buFontTx/>
              <a:buChar char="-"/>
            </a:pPr>
            <a:r>
              <a:rPr lang="pt-BR" sz="2800" dirty="0">
                <a:latin typeface="+mj-lt"/>
              </a:rPr>
              <a:t>Criar e analisar modelos preditivos associados ao mercado financeiro através do </a:t>
            </a:r>
            <a:r>
              <a:rPr lang="pt-BR" sz="2800" i="1" dirty="0">
                <a:latin typeface="+mj-lt"/>
              </a:rPr>
              <a:t>framework</a:t>
            </a:r>
            <a:r>
              <a:rPr lang="pt-BR" sz="2800" dirty="0">
                <a:latin typeface="+mj-lt"/>
              </a:rPr>
              <a:t> </a:t>
            </a:r>
            <a:r>
              <a:rPr lang="pt-BR" sz="2800" dirty="0" err="1">
                <a:latin typeface="+mj-lt"/>
              </a:rPr>
              <a:t>PyText</a:t>
            </a:r>
            <a:r>
              <a:rPr lang="pt-BR" sz="2800" dirty="0">
                <a:latin typeface="+mj-lt"/>
              </a:rPr>
              <a:t> e com isso apresentar:</a:t>
            </a:r>
          </a:p>
          <a:p>
            <a:pPr marL="914400" lvl="1" indent="-457200" algn="l">
              <a:buFontTx/>
              <a:buChar char="-"/>
            </a:pPr>
            <a:r>
              <a:rPr lang="pt-BR" sz="2800" dirty="0">
                <a:latin typeface="+mj-lt"/>
              </a:rPr>
              <a:t>A busca por dados de notícias e do histórico de preços de ações da B3</a:t>
            </a:r>
          </a:p>
          <a:p>
            <a:pPr marL="914400" lvl="1" indent="-457200" algn="l">
              <a:buFontTx/>
              <a:buChar char="-"/>
            </a:pPr>
            <a:r>
              <a:rPr lang="pt-BR" sz="2800" dirty="0">
                <a:latin typeface="+mj-lt"/>
              </a:rPr>
              <a:t>O pré-processamento dos dados obtidos</a:t>
            </a:r>
          </a:p>
          <a:p>
            <a:pPr marL="914400" lvl="1" indent="-457200" algn="l">
              <a:buFontTx/>
              <a:buChar char="-"/>
            </a:pPr>
            <a:r>
              <a:rPr lang="pt-BR" sz="2800" dirty="0">
                <a:latin typeface="+mj-lt"/>
              </a:rPr>
              <a:t>A lógica utilizada para a agregação destes dados</a:t>
            </a:r>
          </a:p>
          <a:p>
            <a:pPr marL="914400" lvl="1" indent="-457200" algn="l">
              <a:buFontTx/>
              <a:buChar char="-"/>
            </a:pPr>
            <a:r>
              <a:rPr lang="pt-BR" sz="2800" dirty="0">
                <a:latin typeface="+mj-lt"/>
              </a:rPr>
              <a:t>As possíveis configurações do </a:t>
            </a:r>
            <a:r>
              <a:rPr lang="pt-BR" sz="2800" dirty="0" err="1">
                <a:latin typeface="+mj-lt"/>
              </a:rPr>
              <a:t>PyText</a:t>
            </a:r>
            <a:r>
              <a:rPr lang="pt-BR" sz="2800" dirty="0">
                <a:latin typeface="+mj-lt"/>
              </a:rPr>
              <a:t> para que se obtenha uma performance razoável</a:t>
            </a:r>
          </a:p>
          <a:p>
            <a:pPr marL="914400" lvl="1" indent="-457200" algn="l">
              <a:buFontTx/>
              <a:buChar char="-"/>
            </a:pPr>
            <a:r>
              <a:rPr lang="pt-BR" sz="2800" dirty="0">
                <a:latin typeface="+mj-lt"/>
              </a:rPr>
              <a:t>Análise dos modelos encontrados</a:t>
            </a:r>
          </a:p>
        </p:txBody>
      </p:sp>
    </p:spTree>
    <p:extLst>
      <p:ext uri="{BB962C8B-B14F-4D97-AF65-F5344CB8AC3E}">
        <p14:creationId xmlns:p14="http://schemas.microsoft.com/office/powerpoint/2010/main" val="16361387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Notícias – Pré-processamento</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34725"/>
            <a:ext cx="10950359" cy="48110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Normalização para letras minúsculas, para evitar redundâncias</a:t>
            </a:r>
          </a:p>
          <a:p>
            <a:pPr marL="457200" indent="-457200" algn="l">
              <a:buFontTx/>
              <a:buChar char="-"/>
            </a:pPr>
            <a:r>
              <a:rPr lang="pt-BR" sz="2800" dirty="0">
                <a:latin typeface="+mj-lt"/>
              </a:rPr>
              <a:t>Remoção de </a:t>
            </a:r>
            <a:r>
              <a:rPr lang="pt-BR" sz="2800" i="1" dirty="0" err="1">
                <a:latin typeface="+mj-lt"/>
              </a:rPr>
              <a:t>stopwords</a:t>
            </a:r>
            <a:endParaRPr lang="pt-BR" sz="2800" dirty="0">
              <a:latin typeface="+mj-lt"/>
            </a:endParaRPr>
          </a:p>
          <a:p>
            <a:pPr marL="457200" indent="-457200" algn="l">
              <a:buFontTx/>
              <a:buChar char="-"/>
            </a:pPr>
            <a:r>
              <a:rPr lang="pt-BR" sz="2800" dirty="0" err="1">
                <a:latin typeface="+mj-lt"/>
              </a:rPr>
              <a:t>Stemização</a:t>
            </a:r>
            <a:endParaRPr lang="pt-BR" sz="2800" dirty="0">
              <a:latin typeface="+mj-lt"/>
            </a:endParaRPr>
          </a:p>
          <a:p>
            <a:pPr marL="457200" indent="-457200" algn="l">
              <a:buFontTx/>
              <a:buChar char="-"/>
            </a:pPr>
            <a:r>
              <a:rPr lang="pt-BR" sz="2800" dirty="0">
                <a:latin typeface="+mj-lt"/>
              </a:rPr>
              <a:t>Remoção/substituição de caracteres especiais</a:t>
            </a:r>
          </a:p>
          <a:p>
            <a:pPr marL="457200" indent="-457200" algn="l">
              <a:buFontTx/>
              <a:buChar char="-"/>
            </a:pPr>
            <a:r>
              <a:rPr lang="pt-BR" sz="2800" dirty="0">
                <a:latin typeface="+mj-lt"/>
              </a:rPr>
              <a:t>Lematização foi levado em conta, mas a biblioteca </a:t>
            </a:r>
            <a:r>
              <a:rPr lang="pt-BR" sz="2800" dirty="0" err="1">
                <a:latin typeface="+mj-lt"/>
              </a:rPr>
              <a:t>nltk</a:t>
            </a:r>
            <a:r>
              <a:rPr lang="pt-BR" sz="2800" dirty="0">
                <a:latin typeface="+mj-lt"/>
              </a:rPr>
              <a:t> não tinha suporte da técnica para </a:t>
            </a:r>
            <a:r>
              <a:rPr lang="pt-BR" sz="2800" dirty="0" err="1">
                <a:latin typeface="+mj-lt"/>
              </a:rPr>
              <a:t>pt</a:t>
            </a:r>
            <a:r>
              <a:rPr lang="pt-BR" sz="2800" dirty="0">
                <a:latin typeface="+mj-lt"/>
              </a:rPr>
              <a:t>-BR</a:t>
            </a:r>
          </a:p>
          <a:p>
            <a:pPr marL="457200" indent="-457200" algn="l">
              <a:buFontTx/>
              <a:buChar char="-"/>
            </a:pPr>
            <a:r>
              <a:rPr lang="pt-BR" sz="2800" dirty="0">
                <a:latin typeface="+mj-lt"/>
              </a:rPr>
              <a:t>Remoção de colunas desnecessárias, restando apenas: corpo da notícia e data de lançamento da notícia</a:t>
            </a:r>
          </a:p>
          <a:p>
            <a:pPr marL="457200" indent="-457200" algn="l">
              <a:buFontTx/>
              <a:buChar char="-"/>
            </a:pPr>
            <a:r>
              <a:rPr lang="pt-BR" sz="2800" dirty="0">
                <a:latin typeface="+mj-lt"/>
              </a:rPr>
              <a:t>Foram feitos testes utilizando apenas o título da notícia, estes demonstraram uma baixa taxa de aprendizagem</a:t>
            </a:r>
          </a:p>
        </p:txBody>
      </p:sp>
    </p:spTree>
    <p:extLst>
      <p:ext uri="{BB962C8B-B14F-4D97-AF65-F5344CB8AC3E}">
        <p14:creationId xmlns:p14="http://schemas.microsoft.com/office/powerpoint/2010/main" val="35735335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Notícias – Pré-processamento</a:t>
            </a:r>
            <a:endParaRPr lang="pt-BR" sz="4100" i="1" dirty="0"/>
          </a:p>
        </p:txBody>
      </p:sp>
      <p:pic>
        <p:nvPicPr>
          <p:cNvPr id="2" name="Imagem 1">
            <a:extLst>
              <a:ext uri="{FF2B5EF4-FFF2-40B4-BE49-F238E27FC236}">
                <a16:creationId xmlns:a16="http://schemas.microsoft.com/office/drawing/2014/main" id="{E1180941-9FD0-46FB-AC16-EB9F0D9841AF}"/>
              </a:ext>
            </a:extLst>
          </p:cNvPr>
          <p:cNvPicPr>
            <a:picLocks noChangeAspect="1"/>
          </p:cNvPicPr>
          <p:nvPr/>
        </p:nvPicPr>
        <p:blipFill>
          <a:blip r:embed="rId2"/>
          <a:stretch>
            <a:fillRect/>
          </a:stretch>
        </p:blipFill>
        <p:spPr>
          <a:xfrm>
            <a:off x="3474851" y="1882063"/>
            <a:ext cx="5164122" cy="4181744"/>
          </a:xfrm>
          <a:prstGeom prst="rect">
            <a:avLst/>
          </a:prstGeom>
        </p:spPr>
      </p:pic>
      <p:sp>
        <p:nvSpPr>
          <p:cNvPr id="6" name="Subtítulo 2">
            <a:extLst>
              <a:ext uri="{FF2B5EF4-FFF2-40B4-BE49-F238E27FC236}">
                <a16:creationId xmlns:a16="http://schemas.microsoft.com/office/drawing/2014/main" id="{8026C2B7-00CF-4810-92A5-8199A3C0B2A6}"/>
              </a:ext>
            </a:extLst>
          </p:cNvPr>
          <p:cNvSpPr txBox="1">
            <a:spLocks/>
          </p:cNvSpPr>
          <p:nvPr/>
        </p:nvSpPr>
        <p:spPr>
          <a:xfrm>
            <a:off x="656330" y="6121395"/>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pt-BR" sz="2800" dirty="0">
              <a:latin typeface="+mj-lt"/>
            </a:endParaRPr>
          </a:p>
        </p:txBody>
      </p:sp>
      <p:sp>
        <p:nvSpPr>
          <p:cNvPr id="7" name="Subtítulo 2">
            <a:extLst>
              <a:ext uri="{FF2B5EF4-FFF2-40B4-BE49-F238E27FC236}">
                <a16:creationId xmlns:a16="http://schemas.microsoft.com/office/drawing/2014/main" id="{C79E15D6-9897-4A4A-81C6-D72DE380A265}"/>
              </a:ext>
            </a:extLst>
          </p:cNvPr>
          <p:cNvSpPr txBox="1">
            <a:spLocks/>
          </p:cNvSpPr>
          <p:nvPr/>
        </p:nvSpPr>
        <p:spPr>
          <a:xfrm>
            <a:off x="808730" y="6273795"/>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Conjunto de dados de notícias após o tratamento.</a:t>
            </a:r>
          </a:p>
        </p:txBody>
      </p:sp>
    </p:spTree>
    <p:extLst>
      <p:ext uri="{BB962C8B-B14F-4D97-AF65-F5344CB8AC3E}">
        <p14:creationId xmlns:p14="http://schemas.microsoft.com/office/powerpoint/2010/main" val="9173262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Conjunto de Dados da B3</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4657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Pode ser obtido no próprio site da B3[43]</a:t>
            </a:r>
          </a:p>
          <a:p>
            <a:pPr marL="457200" indent="-457200" algn="l">
              <a:buFontTx/>
              <a:buChar char="-"/>
            </a:pPr>
            <a:r>
              <a:rPr lang="pt-BR" sz="2800" dirty="0">
                <a:latin typeface="+mj-lt"/>
              </a:rPr>
              <a:t>Por comodidade, também foi usado um </a:t>
            </a:r>
            <a:r>
              <a:rPr lang="pt-BR" sz="2800" i="1" dirty="0" err="1">
                <a:latin typeface="+mj-lt"/>
              </a:rPr>
              <a:t>dataset</a:t>
            </a:r>
            <a:r>
              <a:rPr lang="pt-BR" sz="2800" dirty="0">
                <a:latin typeface="+mj-lt"/>
              </a:rPr>
              <a:t> do </a:t>
            </a:r>
            <a:r>
              <a:rPr lang="pt-BR" sz="2800" dirty="0" err="1">
                <a:latin typeface="+mj-lt"/>
              </a:rPr>
              <a:t>Kaggle</a:t>
            </a:r>
            <a:r>
              <a:rPr lang="pt-BR" sz="2800" dirty="0">
                <a:latin typeface="+mj-lt"/>
              </a:rPr>
              <a:t>[44], construído a partir dos dados da B3 mas já convertido para o formato CSV</a:t>
            </a:r>
          </a:p>
        </p:txBody>
      </p:sp>
      <p:pic>
        <p:nvPicPr>
          <p:cNvPr id="2" name="Imagem 1">
            <a:extLst>
              <a:ext uri="{FF2B5EF4-FFF2-40B4-BE49-F238E27FC236}">
                <a16:creationId xmlns:a16="http://schemas.microsoft.com/office/drawing/2014/main" id="{DB2B98F2-2760-4728-9159-EF8D464684C3}"/>
              </a:ext>
            </a:extLst>
          </p:cNvPr>
          <p:cNvPicPr>
            <a:picLocks noChangeAspect="1"/>
          </p:cNvPicPr>
          <p:nvPr/>
        </p:nvPicPr>
        <p:blipFill>
          <a:blip r:embed="rId2"/>
          <a:stretch>
            <a:fillRect/>
          </a:stretch>
        </p:blipFill>
        <p:spPr>
          <a:xfrm>
            <a:off x="989072" y="3802548"/>
            <a:ext cx="10242213" cy="2794103"/>
          </a:xfrm>
          <a:prstGeom prst="rect">
            <a:avLst/>
          </a:prstGeom>
        </p:spPr>
      </p:pic>
    </p:spTree>
    <p:extLst>
      <p:ext uri="{BB962C8B-B14F-4D97-AF65-F5344CB8AC3E}">
        <p14:creationId xmlns:p14="http://schemas.microsoft.com/office/powerpoint/2010/main" val="505514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Conjunto de Dados da B3</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4657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Preços de abertura e de fechamento diários entre Jan/2000 e Mai/2018</a:t>
            </a:r>
          </a:p>
        </p:txBody>
      </p:sp>
      <p:pic>
        <p:nvPicPr>
          <p:cNvPr id="3" name="Imagem 2">
            <a:extLst>
              <a:ext uri="{FF2B5EF4-FFF2-40B4-BE49-F238E27FC236}">
                <a16:creationId xmlns:a16="http://schemas.microsoft.com/office/drawing/2014/main" id="{99E22DAF-8884-4B8B-BB53-D97CF41F216E}"/>
              </a:ext>
            </a:extLst>
          </p:cNvPr>
          <p:cNvPicPr>
            <a:picLocks noChangeAspect="1"/>
          </p:cNvPicPr>
          <p:nvPr/>
        </p:nvPicPr>
        <p:blipFill>
          <a:blip r:embed="rId2"/>
          <a:stretch>
            <a:fillRect/>
          </a:stretch>
        </p:blipFill>
        <p:spPr>
          <a:xfrm>
            <a:off x="1644473" y="2561896"/>
            <a:ext cx="8903054" cy="3914461"/>
          </a:xfrm>
          <a:prstGeom prst="rect">
            <a:avLst/>
          </a:prstGeom>
        </p:spPr>
      </p:pic>
    </p:spTree>
    <p:extLst>
      <p:ext uri="{BB962C8B-B14F-4D97-AF65-F5344CB8AC3E}">
        <p14:creationId xmlns:p14="http://schemas.microsoft.com/office/powerpoint/2010/main" val="21837600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B3 – Pré-processamento</a:t>
            </a:r>
            <a:endParaRPr lang="pt-BR" sz="4100" i="1" dirty="0"/>
          </a:p>
        </p:txBody>
      </p:sp>
      <p:sp>
        <p:nvSpPr>
          <p:cNvPr id="5" name="Subtítulo 2">
            <a:extLst>
              <a:ext uri="{FF2B5EF4-FFF2-40B4-BE49-F238E27FC236}">
                <a16:creationId xmlns:a16="http://schemas.microsoft.com/office/drawing/2014/main" id="{3CA296FA-D92B-4042-A53C-3AE62993DFB3}"/>
              </a:ext>
            </a:extLst>
          </p:cNvPr>
          <p:cNvSpPr txBox="1">
            <a:spLocks/>
          </p:cNvSpPr>
          <p:nvPr/>
        </p:nvSpPr>
        <p:spPr>
          <a:xfrm>
            <a:off x="635000" y="1996871"/>
            <a:ext cx="10950359" cy="465718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Extrair somente dados na janela de tempo das notícias (Jan/2015 e Set/2017) + 5 dias</a:t>
            </a:r>
          </a:p>
          <a:p>
            <a:pPr marL="457200" indent="-457200" algn="l">
              <a:buFontTx/>
              <a:buChar char="-"/>
            </a:pPr>
            <a:r>
              <a:rPr lang="pt-BR" sz="2800" dirty="0">
                <a:latin typeface="+mj-lt"/>
              </a:rPr>
              <a:t>Extrair somente dados dos 5 ativos mais significativos do </a:t>
            </a:r>
            <a:r>
              <a:rPr lang="pt-BR" sz="2800" dirty="0" err="1">
                <a:latin typeface="+mj-lt"/>
              </a:rPr>
              <a:t>iBovespa</a:t>
            </a:r>
            <a:r>
              <a:rPr lang="pt-BR" sz="2800" dirty="0">
                <a:latin typeface="+mj-lt"/>
              </a:rPr>
              <a:t> (Itaú, Petrobras, Bradesco, Vale e Ambev)</a:t>
            </a:r>
          </a:p>
          <a:p>
            <a:pPr marL="457200" indent="-457200" algn="l">
              <a:buFontTx/>
              <a:buChar char="-"/>
            </a:pPr>
            <a:r>
              <a:rPr lang="pt-BR" sz="2800" dirty="0">
                <a:latin typeface="+mj-lt"/>
              </a:rPr>
              <a:t>Normalização dos nomes das colunas para minúsculo</a:t>
            </a:r>
          </a:p>
          <a:p>
            <a:pPr marL="457200" indent="-457200" algn="l">
              <a:buFontTx/>
              <a:buChar char="-"/>
            </a:pPr>
            <a:r>
              <a:rPr lang="pt-BR" sz="2800" dirty="0">
                <a:latin typeface="+mj-lt"/>
              </a:rPr>
              <a:t>Remoção de colunas desnecessárias, restando apenas: data da cotação, código do ativo e preço de fechamento</a:t>
            </a:r>
          </a:p>
        </p:txBody>
      </p:sp>
    </p:spTree>
    <p:extLst>
      <p:ext uri="{BB962C8B-B14F-4D97-AF65-F5344CB8AC3E}">
        <p14:creationId xmlns:p14="http://schemas.microsoft.com/office/powerpoint/2010/main" val="3291418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Obtenção e Tratamento de Dados</a:t>
            </a:r>
            <a:br>
              <a:rPr lang="pt-BR" sz="5400" dirty="0"/>
            </a:br>
            <a:r>
              <a:rPr lang="pt-BR" sz="4100" dirty="0"/>
              <a:t>B3 – Pré-processamento</a:t>
            </a:r>
            <a:endParaRPr lang="pt-BR" sz="4100" i="1" dirty="0"/>
          </a:p>
        </p:txBody>
      </p:sp>
      <p:sp>
        <p:nvSpPr>
          <p:cNvPr id="7" name="Subtítulo 2">
            <a:extLst>
              <a:ext uri="{FF2B5EF4-FFF2-40B4-BE49-F238E27FC236}">
                <a16:creationId xmlns:a16="http://schemas.microsoft.com/office/drawing/2014/main" id="{93D35398-D5EC-4CB1-BB5A-AAD7A0585226}"/>
              </a:ext>
            </a:extLst>
          </p:cNvPr>
          <p:cNvSpPr txBox="1">
            <a:spLocks/>
          </p:cNvSpPr>
          <p:nvPr/>
        </p:nvSpPr>
        <p:spPr>
          <a:xfrm>
            <a:off x="808730" y="6273795"/>
            <a:ext cx="10879338" cy="53266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Conjunto de dados da B3 após o tratamento.</a:t>
            </a:r>
          </a:p>
        </p:txBody>
      </p:sp>
      <p:pic>
        <p:nvPicPr>
          <p:cNvPr id="2" name="Imagem 1">
            <a:extLst>
              <a:ext uri="{FF2B5EF4-FFF2-40B4-BE49-F238E27FC236}">
                <a16:creationId xmlns:a16="http://schemas.microsoft.com/office/drawing/2014/main" id="{E69B861F-D5F3-41B0-969B-2709B97E0544}"/>
              </a:ext>
            </a:extLst>
          </p:cNvPr>
          <p:cNvPicPr>
            <a:picLocks noChangeAspect="1"/>
          </p:cNvPicPr>
          <p:nvPr/>
        </p:nvPicPr>
        <p:blipFill>
          <a:blip r:embed="rId2"/>
          <a:stretch>
            <a:fillRect/>
          </a:stretch>
        </p:blipFill>
        <p:spPr>
          <a:xfrm>
            <a:off x="3754191" y="1978424"/>
            <a:ext cx="4683618" cy="4084729"/>
          </a:xfrm>
          <a:prstGeom prst="rect">
            <a:avLst/>
          </a:prstGeom>
        </p:spPr>
      </p:pic>
    </p:spTree>
    <p:extLst>
      <p:ext uri="{BB962C8B-B14F-4D97-AF65-F5344CB8AC3E}">
        <p14:creationId xmlns:p14="http://schemas.microsoft.com/office/powerpoint/2010/main" val="36992060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Estratégia</a:t>
            </a:r>
            <a:endParaRPr lang="pt-BR" sz="4100" i="1" dirty="0"/>
          </a:p>
        </p:txBody>
      </p:sp>
      <p:sp>
        <p:nvSpPr>
          <p:cNvPr id="6" name="Subtítulo 2">
            <a:extLst>
              <a:ext uri="{FF2B5EF4-FFF2-40B4-BE49-F238E27FC236}">
                <a16:creationId xmlns:a16="http://schemas.microsoft.com/office/drawing/2014/main" id="{D5732C65-ADDD-4D8B-A308-9106C0878252}"/>
              </a:ext>
            </a:extLst>
          </p:cNvPr>
          <p:cNvSpPr txBox="1">
            <a:spLocks/>
          </p:cNvSpPr>
          <p:nvPr/>
        </p:nvSpPr>
        <p:spPr>
          <a:xfrm>
            <a:off x="635000" y="1996871"/>
            <a:ext cx="10950359" cy="451046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Os </a:t>
            </a:r>
            <a:r>
              <a:rPr lang="pt-BR" sz="2800" i="1" dirty="0" err="1">
                <a:latin typeface="+mj-lt"/>
              </a:rPr>
              <a:t>datasets</a:t>
            </a:r>
            <a:r>
              <a:rPr lang="pt-BR" sz="2800" dirty="0">
                <a:latin typeface="+mj-lt"/>
              </a:rPr>
              <a:t> foram cruzados de forma a obter conjuntos de dados específicos para cada combinação de ativo/período de dias</a:t>
            </a:r>
          </a:p>
          <a:p>
            <a:pPr marL="457200" indent="-457200" algn="l">
              <a:buFontTx/>
              <a:buChar char="-"/>
            </a:pPr>
            <a:r>
              <a:rPr lang="pt-BR" sz="2800" dirty="0">
                <a:latin typeface="+mj-lt"/>
              </a:rPr>
              <a:t>Janela mínima de 1 dia e máxima de 5 dias</a:t>
            </a:r>
          </a:p>
          <a:p>
            <a:pPr marL="457200" indent="-457200" algn="l">
              <a:buFontTx/>
              <a:buChar char="-"/>
            </a:pPr>
            <a:r>
              <a:rPr lang="pt-BR" sz="2800" dirty="0">
                <a:latin typeface="+mj-lt"/>
              </a:rPr>
              <a:t>Como são 5 ativos e 5 períodos, teríamos 25 conjuntos de dados que seriam utilizados para formar 25 modelos preditivos</a:t>
            </a:r>
          </a:p>
          <a:p>
            <a:pPr marL="457200" indent="-457200" algn="l">
              <a:buFontTx/>
              <a:buChar char="-"/>
            </a:pPr>
            <a:r>
              <a:rPr lang="pt-BR" sz="2800" dirty="0">
                <a:latin typeface="+mj-lt"/>
              </a:rPr>
              <a:t>Em cada conjunto, a notícia seria classificada como:</a:t>
            </a:r>
          </a:p>
          <a:p>
            <a:pPr marL="914400" lvl="1" indent="-457200" algn="l">
              <a:buFontTx/>
              <a:buChar char="-"/>
            </a:pPr>
            <a:r>
              <a:rPr lang="pt-BR" sz="2800" dirty="0">
                <a:latin typeface="+mj-lt"/>
              </a:rPr>
              <a:t>‘1’: Ocorreu valorização, preço futuro &gt; preço passado</a:t>
            </a:r>
          </a:p>
          <a:p>
            <a:pPr marL="914400" lvl="1" indent="-457200" algn="l">
              <a:buFontTx/>
              <a:buChar char="-"/>
            </a:pPr>
            <a:r>
              <a:rPr lang="pt-BR" sz="2800" dirty="0">
                <a:latin typeface="+mj-lt"/>
              </a:rPr>
              <a:t>‘0’: O valor se manteve, preço futuro = preço passado</a:t>
            </a:r>
          </a:p>
          <a:p>
            <a:pPr marL="914400" lvl="1" indent="-457200" algn="l">
              <a:buFontTx/>
              <a:buChar char="-"/>
            </a:pPr>
            <a:r>
              <a:rPr lang="pt-BR" sz="2800" dirty="0">
                <a:latin typeface="+mj-lt"/>
              </a:rPr>
              <a:t>‘-1’: Ocorreu desvalorização, preço futuro &lt; preço passado</a:t>
            </a:r>
          </a:p>
        </p:txBody>
      </p:sp>
    </p:spTree>
    <p:extLst>
      <p:ext uri="{BB962C8B-B14F-4D97-AF65-F5344CB8AC3E}">
        <p14:creationId xmlns:p14="http://schemas.microsoft.com/office/powerpoint/2010/main" val="1454774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Estratégia</a:t>
            </a:r>
            <a:endParaRPr lang="pt-BR" sz="4100" i="1" dirty="0"/>
          </a:p>
        </p:txBody>
      </p:sp>
      <p:sp>
        <p:nvSpPr>
          <p:cNvPr id="5" name="Subtítulo 2">
            <a:extLst>
              <a:ext uri="{FF2B5EF4-FFF2-40B4-BE49-F238E27FC236}">
                <a16:creationId xmlns:a16="http://schemas.microsoft.com/office/drawing/2014/main" id="{8A60CA3D-BA4E-4515-A4C4-BC65FDCB8A0A}"/>
              </a:ext>
            </a:extLst>
          </p:cNvPr>
          <p:cNvSpPr txBox="1">
            <a:spLocks/>
          </p:cNvSpPr>
          <p:nvPr/>
        </p:nvSpPr>
        <p:spPr>
          <a:xfrm>
            <a:off x="808730" y="6036822"/>
            <a:ext cx="10879338" cy="815152"/>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Esquema utilizado para definir a valorização dos ativos para cada janela de tempo.</a:t>
            </a:r>
          </a:p>
        </p:txBody>
      </p:sp>
      <p:pic>
        <p:nvPicPr>
          <p:cNvPr id="2" name="Imagem 1">
            <a:extLst>
              <a:ext uri="{FF2B5EF4-FFF2-40B4-BE49-F238E27FC236}">
                <a16:creationId xmlns:a16="http://schemas.microsoft.com/office/drawing/2014/main" id="{DAD918B4-1E7A-453F-9FF7-D76D056C4326}"/>
              </a:ext>
            </a:extLst>
          </p:cNvPr>
          <p:cNvPicPr>
            <a:picLocks noChangeAspect="1"/>
          </p:cNvPicPr>
          <p:nvPr/>
        </p:nvPicPr>
        <p:blipFill>
          <a:blip r:embed="rId2"/>
          <a:stretch>
            <a:fillRect/>
          </a:stretch>
        </p:blipFill>
        <p:spPr>
          <a:xfrm>
            <a:off x="1050523" y="2192888"/>
            <a:ext cx="10395751" cy="3408821"/>
          </a:xfrm>
          <a:prstGeom prst="rect">
            <a:avLst/>
          </a:prstGeom>
        </p:spPr>
      </p:pic>
    </p:spTree>
    <p:extLst>
      <p:ext uri="{BB962C8B-B14F-4D97-AF65-F5344CB8AC3E}">
        <p14:creationId xmlns:p14="http://schemas.microsoft.com/office/powerpoint/2010/main" val="15818236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Estratégia</a:t>
            </a:r>
            <a:endParaRPr lang="pt-BR" sz="4100" i="1" dirty="0"/>
          </a:p>
        </p:txBody>
      </p:sp>
      <p:sp>
        <p:nvSpPr>
          <p:cNvPr id="5" name="Subtítulo 2">
            <a:extLst>
              <a:ext uri="{FF2B5EF4-FFF2-40B4-BE49-F238E27FC236}">
                <a16:creationId xmlns:a16="http://schemas.microsoft.com/office/drawing/2014/main" id="{8A60CA3D-BA4E-4515-A4C4-BC65FDCB8A0A}"/>
              </a:ext>
            </a:extLst>
          </p:cNvPr>
          <p:cNvSpPr txBox="1">
            <a:spLocks/>
          </p:cNvSpPr>
          <p:nvPr/>
        </p:nvSpPr>
        <p:spPr>
          <a:xfrm>
            <a:off x="808730" y="6312031"/>
            <a:ext cx="10879338" cy="5148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Exemplo de conjunto de dados para AMBEV3/1d</a:t>
            </a:r>
          </a:p>
        </p:txBody>
      </p:sp>
      <p:pic>
        <p:nvPicPr>
          <p:cNvPr id="3" name="Imagem 2">
            <a:extLst>
              <a:ext uri="{FF2B5EF4-FFF2-40B4-BE49-F238E27FC236}">
                <a16:creationId xmlns:a16="http://schemas.microsoft.com/office/drawing/2014/main" id="{F4E3353F-63A7-414A-8E9F-DFE2FD644DF0}"/>
              </a:ext>
            </a:extLst>
          </p:cNvPr>
          <p:cNvPicPr>
            <a:picLocks noChangeAspect="1"/>
          </p:cNvPicPr>
          <p:nvPr/>
        </p:nvPicPr>
        <p:blipFill>
          <a:blip r:embed="rId2"/>
          <a:stretch>
            <a:fillRect/>
          </a:stretch>
        </p:blipFill>
        <p:spPr>
          <a:xfrm>
            <a:off x="3001321" y="2068495"/>
            <a:ext cx="6189358" cy="4035733"/>
          </a:xfrm>
          <a:prstGeom prst="rect">
            <a:avLst/>
          </a:prstGeom>
        </p:spPr>
      </p:pic>
    </p:spTree>
    <p:extLst>
      <p:ext uri="{BB962C8B-B14F-4D97-AF65-F5344CB8AC3E}">
        <p14:creationId xmlns:p14="http://schemas.microsoft.com/office/powerpoint/2010/main" val="7348397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Balanceamento</a:t>
            </a:r>
            <a:endParaRPr lang="pt-BR" sz="4100" i="1" dirty="0"/>
          </a:p>
        </p:txBody>
      </p:sp>
      <p:sp>
        <p:nvSpPr>
          <p:cNvPr id="6" name="Subtítulo 2">
            <a:extLst>
              <a:ext uri="{FF2B5EF4-FFF2-40B4-BE49-F238E27FC236}">
                <a16:creationId xmlns:a16="http://schemas.microsoft.com/office/drawing/2014/main" id="{D5732C65-ADDD-4D8B-A308-9106C0878252}"/>
              </a:ext>
            </a:extLst>
          </p:cNvPr>
          <p:cNvSpPr txBox="1">
            <a:spLocks/>
          </p:cNvSpPr>
          <p:nvPr/>
        </p:nvSpPr>
        <p:spPr>
          <a:xfrm>
            <a:off x="635000" y="2076773"/>
            <a:ext cx="10950359" cy="447051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Classes ‘1’ e ‘-1’ se mostraram razoavelmente balanceadas</a:t>
            </a:r>
          </a:p>
          <a:p>
            <a:pPr marL="457200" indent="-457200" algn="l">
              <a:buFontTx/>
              <a:buChar char="-"/>
            </a:pPr>
            <a:endParaRPr lang="pt-BR" sz="2800" dirty="0">
              <a:latin typeface="+mj-lt"/>
            </a:endParaRPr>
          </a:p>
          <a:p>
            <a:pPr marL="457200" indent="-457200" algn="l">
              <a:buFontTx/>
              <a:buChar char="-"/>
            </a:pPr>
            <a:r>
              <a:rPr lang="pt-BR" sz="2800" dirty="0">
                <a:latin typeface="+mj-lt"/>
              </a:rPr>
              <a:t>Classe ‘0’ se encontrou em baixíssima quantidade, até mesmo inexistente em alguns conjuntos de dados (ITUB4/2d e ITUB4/3d)</a:t>
            </a:r>
          </a:p>
          <a:p>
            <a:pPr marL="457200" indent="-457200" algn="l">
              <a:buFontTx/>
              <a:buChar char="-"/>
            </a:pPr>
            <a:endParaRPr lang="pt-BR" sz="2800" dirty="0">
              <a:latin typeface="+mj-lt"/>
            </a:endParaRPr>
          </a:p>
          <a:p>
            <a:pPr marL="457200" indent="-457200" algn="l">
              <a:buFontTx/>
              <a:buChar char="-"/>
            </a:pPr>
            <a:r>
              <a:rPr lang="pt-BR" sz="2800" dirty="0">
                <a:latin typeface="+mj-lt"/>
              </a:rPr>
              <a:t>Indica a volatilidade do mercado de ações</a:t>
            </a:r>
          </a:p>
          <a:p>
            <a:pPr marL="457200" indent="-457200" algn="l">
              <a:buFontTx/>
              <a:buChar char="-"/>
            </a:pPr>
            <a:endParaRPr lang="pt-BR" sz="2800" dirty="0">
              <a:latin typeface="+mj-lt"/>
            </a:endParaRPr>
          </a:p>
          <a:p>
            <a:pPr marL="457200" indent="-457200" algn="l">
              <a:buFontTx/>
              <a:buChar char="-"/>
            </a:pPr>
            <a:r>
              <a:rPr lang="pt-BR" sz="2800" dirty="0">
                <a:latin typeface="+mj-lt"/>
              </a:rPr>
              <a:t>Testes foram feitos com </a:t>
            </a:r>
            <a:r>
              <a:rPr lang="pt-BR" sz="2800" i="1" dirty="0" err="1">
                <a:latin typeface="+mj-lt"/>
              </a:rPr>
              <a:t>Undersampling</a:t>
            </a:r>
            <a:r>
              <a:rPr lang="pt-BR" sz="2800" dirty="0">
                <a:latin typeface="+mj-lt"/>
              </a:rPr>
              <a:t> e </a:t>
            </a:r>
            <a:r>
              <a:rPr lang="pt-BR" sz="2800" i="1" dirty="0" err="1">
                <a:latin typeface="+mj-lt"/>
              </a:rPr>
              <a:t>Oversampling</a:t>
            </a:r>
            <a:r>
              <a:rPr lang="pt-BR" sz="2800" dirty="0">
                <a:latin typeface="+mj-lt"/>
              </a:rPr>
              <a:t>, ambos resultaram em um desempenho pior</a:t>
            </a:r>
          </a:p>
        </p:txBody>
      </p:sp>
    </p:spTree>
    <p:extLst>
      <p:ext uri="{BB962C8B-B14F-4D97-AF65-F5344CB8AC3E}">
        <p14:creationId xmlns:p14="http://schemas.microsoft.com/office/powerpoint/2010/main" val="3902475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Introdução</a:t>
            </a:r>
            <a:br>
              <a:rPr lang="pt-BR" sz="5400" dirty="0"/>
            </a:br>
            <a:r>
              <a:rPr lang="pt-BR" sz="4100" dirty="0"/>
              <a:t>Metodologia</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1988012"/>
            <a:ext cx="10950359" cy="4577263"/>
          </a:xfrm>
        </p:spPr>
        <p:txBody>
          <a:bodyPr>
            <a:normAutofit/>
          </a:bodyPr>
          <a:lstStyle/>
          <a:p>
            <a:pPr marL="457200" indent="-457200" algn="l">
              <a:buFontTx/>
              <a:buChar char="-"/>
            </a:pPr>
            <a:r>
              <a:rPr lang="pt-BR" sz="2800" dirty="0">
                <a:latin typeface="+mj-lt"/>
              </a:rPr>
              <a:t>Obtenção de notícias e do histórico de preços de ações da B3</a:t>
            </a:r>
          </a:p>
          <a:p>
            <a:pPr marL="457200" indent="-457200" algn="l">
              <a:buFontTx/>
              <a:buChar char="-"/>
            </a:pPr>
            <a:r>
              <a:rPr lang="pt-BR" sz="2800" dirty="0">
                <a:latin typeface="+mj-lt"/>
              </a:rPr>
              <a:t>Filtrar histórico para obter dados dos 5 ativos mais significativos do </a:t>
            </a:r>
            <a:r>
              <a:rPr lang="pt-BR" sz="2800" dirty="0" err="1">
                <a:latin typeface="+mj-lt"/>
              </a:rPr>
              <a:t>iBovespa</a:t>
            </a:r>
            <a:r>
              <a:rPr lang="pt-BR" sz="2800" dirty="0">
                <a:latin typeface="+mj-lt"/>
              </a:rPr>
              <a:t> na mesma janela de tempo das notícias (com 5 dias a mais)</a:t>
            </a:r>
          </a:p>
          <a:p>
            <a:pPr marL="457200" indent="-457200" algn="l">
              <a:buFontTx/>
              <a:buChar char="-"/>
            </a:pPr>
            <a:r>
              <a:rPr lang="pt-BR" sz="2800" dirty="0">
                <a:latin typeface="+mj-lt"/>
              </a:rPr>
              <a:t>Pré-processamento e união de dados de forma a obter 5 conjuntos de dados para cada ativo, cada um levando em consideração uma diferente janela de tempo de valorização: de 1 a 5 dias</a:t>
            </a:r>
          </a:p>
          <a:p>
            <a:pPr marL="457200" indent="-457200" algn="l">
              <a:buFontTx/>
              <a:buChar char="-"/>
            </a:pPr>
            <a:r>
              <a:rPr lang="pt-BR" sz="2800" dirty="0">
                <a:latin typeface="+mj-lt"/>
              </a:rPr>
              <a:t>Testes no </a:t>
            </a:r>
            <a:r>
              <a:rPr lang="pt-BR" sz="2800" dirty="0" err="1">
                <a:latin typeface="+mj-lt"/>
              </a:rPr>
              <a:t>PyText</a:t>
            </a:r>
            <a:r>
              <a:rPr lang="pt-BR" sz="2800" dirty="0">
                <a:latin typeface="+mj-lt"/>
              </a:rPr>
              <a:t> para definir a melhor configuração</a:t>
            </a:r>
          </a:p>
          <a:p>
            <a:pPr marL="457200" indent="-457200" algn="l">
              <a:buFontTx/>
              <a:buChar char="-"/>
            </a:pPr>
            <a:r>
              <a:rPr lang="pt-BR" sz="2800" dirty="0">
                <a:latin typeface="+mj-lt"/>
              </a:rPr>
              <a:t>Treinamento dos modelos na configuração definida</a:t>
            </a:r>
          </a:p>
          <a:p>
            <a:pPr marL="457200" indent="-457200" algn="l">
              <a:buFontTx/>
              <a:buChar char="-"/>
            </a:pPr>
            <a:r>
              <a:rPr lang="pt-BR" sz="2800" dirty="0">
                <a:latin typeface="+mj-lt"/>
              </a:rPr>
              <a:t>Análise dos modelos finais encontrados</a:t>
            </a:r>
          </a:p>
        </p:txBody>
      </p:sp>
    </p:spTree>
    <p:extLst>
      <p:ext uri="{BB962C8B-B14F-4D97-AF65-F5344CB8AC3E}">
        <p14:creationId xmlns:p14="http://schemas.microsoft.com/office/powerpoint/2010/main" val="14666756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Balanceamento</a:t>
            </a:r>
            <a:endParaRPr lang="pt-BR" sz="4100" i="1" dirty="0"/>
          </a:p>
        </p:txBody>
      </p:sp>
      <p:sp>
        <p:nvSpPr>
          <p:cNvPr id="5" name="Subtítulo 2">
            <a:extLst>
              <a:ext uri="{FF2B5EF4-FFF2-40B4-BE49-F238E27FC236}">
                <a16:creationId xmlns:a16="http://schemas.microsoft.com/office/drawing/2014/main" id="{8A60CA3D-BA4E-4515-A4C4-BC65FDCB8A0A}"/>
              </a:ext>
            </a:extLst>
          </p:cNvPr>
          <p:cNvSpPr txBox="1">
            <a:spLocks/>
          </p:cNvSpPr>
          <p:nvPr/>
        </p:nvSpPr>
        <p:spPr>
          <a:xfrm>
            <a:off x="808730" y="6356420"/>
            <a:ext cx="10879338" cy="47815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pt-BR" sz="2800" dirty="0">
                <a:latin typeface="+mj-lt"/>
              </a:rPr>
              <a:t>Número de registros de cada classe para cada conjunto.</a:t>
            </a:r>
          </a:p>
        </p:txBody>
      </p:sp>
      <p:pic>
        <p:nvPicPr>
          <p:cNvPr id="10" name="Imagem 9">
            <a:extLst>
              <a:ext uri="{FF2B5EF4-FFF2-40B4-BE49-F238E27FC236}">
                <a16:creationId xmlns:a16="http://schemas.microsoft.com/office/drawing/2014/main" id="{C4BEA3BC-26D8-4847-924C-ABD8BF82A2A6}"/>
              </a:ext>
            </a:extLst>
          </p:cNvPr>
          <p:cNvPicPr>
            <a:picLocks noChangeAspect="1"/>
          </p:cNvPicPr>
          <p:nvPr/>
        </p:nvPicPr>
        <p:blipFill>
          <a:blip r:embed="rId2"/>
          <a:stretch>
            <a:fillRect/>
          </a:stretch>
        </p:blipFill>
        <p:spPr>
          <a:xfrm>
            <a:off x="4446043" y="1387880"/>
            <a:ext cx="3299913" cy="4864592"/>
          </a:xfrm>
          <a:prstGeom prst="rect">
            <a:avLst/>
          </a:prstGeom>
        </p:spPr>
      </p:pic>
    </p:spTree>
    <p:extLst>
      <p:ext uri="{BB962C8B-B14F-4D97-AF65-F5344CB8AC3E}">
        <p14:creationId xmlns:p14="http://schemas.microsoft.com/office/powerpoint/2010/main" val="132553818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Cruzamento e Conjuntos Finais</a:t>
            </a:r>
            <a:br>
              <a:rPr lang="pt-BR" sz="5400" dirty="0"/>
            </a:br>
            <a:r>
              <a:rPr lang="pt-BR" sz="4100" dirty="0"/>
              <a:t>Balanceamento</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Com o intuito de verificar o impacto da classe ‘0’ no treinamento, os conjuntos foram duplicados e os registros da classe ‘0’ foram removidos das cópias</a:t>
            </a:r>
          </a:p>
          <a:p>
            <a:pPr marL="457200" indent="-457200" algn="l">
              <a:buFontTx/>
              <a:buChar char="-"/>
            </a:pPr>
            <a:r>
              <a:rPr lang="pt-BR" sz="2800" dirty="0">
                <a:latin typeface="+mj-lt"/>
              </a:rPr>
              <a:t>Essa análise se mostrou ineficaz pois os registros da classe ‘0’ acabaram sendo removidos também da divisão de teste</a:t>
            </a:r>
          </a:p>
          <a:p>
            <a:pPr marL="457200" indent="-457200" algn="l">
              <a:buFontTx/>
              <a:buChar char="-"/>
            </a:pPr>
            <a:r>
              <a:rPr lang="pt-BR" sz="2800" dirty="0">
                <a:latin typeface="+mj-lt"/>
              </a:rPr>
              <a:t>Como já existiam dois conjuntos que só possuíam duas classes, o número total de conjuntos foi para 48</a:t>
            </a:r>
          </a:p>
          <a:p>
            <a:pPr marL="457200" indent="-457200" algn="l">
              <a:buFontTx/>
              <a:buChar char="-"/>
            </a:pPr>
            <a:r>
              <a:rPr lang="pt-BR" sz="2800" dirty="0">
                <a:latin typeface="+mj-lt"/>
              </a:rPr>
              <a:t>Cada conjunto foi dividido entre conjunto de treino e de teste utilizado a proporção de Pareto (80/20)</a:t>
            </a:r>
          </a:p>
        </p:txBody>
      </p:sp>
    </p:spTree>
    <p:extLst>
      <p:ext uri="{BB962C8B-B14F-4D97-AF65-F5344CB8AC3E}">
        <p14:creationId xmlns:p14="http://schemas.microsoft.com/office/powerpoint/2010/main" val="41035578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Testes e Configuração do </a:t>
            </a:r>
            <a:r>
              <a:rPr lang="pt-BR" sz="4100" dirty="0" err="1"/>
              <a:t>PyText</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sp>
        <p:nvSpPr>
          <p:cNvPr id="5" name="Subtítulo 2">
            <a:extLst>
              <a:ext uri="{FF2B5EF4-FFF2-40B4-BE49-F238E27FC236}">
                <a16:creationId xmlns:a16="http://schemas.microsoft.com/office/drawing/2014/main" id="{D81837CF-84AD-4EB0-9FAC-DACB2B7BADC5}"/>
              </a:ext>
            </a:extLst>
          </p:cNvPr>
          <p:cNvSpPr txBox="1">
            <a:spLocks/>
          </p:cNvSpPr>
          <p:nvPr/>
        </p:nvSpPr>
        <p:spPr>
          <a:xfrm>
            <a:off x="787400" y="2388973"/>
            <a:ext cx="10950359" cy="383427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Seriam necessários 48 arquivos de configuração</a:t>
            </a:r>
          </a:p>
          <a:p>
            <a:pPr marL="457200" indent="-457200" algn="l">
              <a:buFontTx/>
              <a:buChar char="-"/>
            </a:pPr>
            <a:endParaRPr lang="pt-BR" sz="2800" dirty="0">
              <a:latin typeface="+mj-lt"/>
            </a:endParaRPr>
          </a:p>
          <a:p>
            <a:pPr marL="457200" indent="-457200" algn="l">
              <a:buFontTx/>
              <a:buChar char="-"/>
            </a:pPr>
            <a:r>
              <a:rPr lang="pt-BR" sz="2800" dirty="0" err="1">
                <a:latin typeface="+mj-lt"/>
              </a:rPr>
              <a:t>PyText</a:t>
            </a:r>
            <a:r>
              <a:rPr lang="pt-BR" sz="2800" dirty="0">
                <a:latin typeface="+mj-lt"/>
              </a:rPr>
              <a:t> não oferece um comando que realize o treino de múltiplos modelos com a mesma configuração e conjuntos de dados distintos</a:t>
            </a:r>
          </a:p>
          <a:p>
            <a:pPr marL="457200" indent="-457200" algn="l">
              <a:buFontTx/>
              <a:buChar char="-"/>
            </a:pPr>
            <a:endParaRPr lang="pt-BR" sz="2800" dirty="0">
              <a:latin typeface="+mj-lt"/>
            </a:endParaRPr>
          </a:p>
          <a:p>
            <a:pPr marL="457200" indent="-457200" algn="l">
              <a:buFontTx/>
              <a:buChar char="-"/>
            </a:pPr>
            <a:r>
              <a:rPr lang="pt-BR" sz="2800" dirty="0">
                <a:latin typeface="+mj-lt"/>
              </a:rPr>
              <a:t>Resolve-se então criar uma rotina em Python que gerasse um arquivo de configuração para cada conjunto de dados e que executasse o treinamento de cada conjunto de forma sequencial</a:t>
            </a:r>
          </a:p>
        </p:txBody>
      </p:sp>
    </p:spTree>
    <p:extLst>
      <p:ext uri="{BB962C8B-B14F-4D97-AF65-F5344CB8AC3E}">
        <p14:creationId xmlns:p14="http://schemas.microsoft.com/office/powerpoint/2010/main" val="3843677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Testes e Configuração do </a:t>
            </a:r>
            <a:r>
              <a:rPr lang="pt-BR" sz="4100" dirty="0" err="1"/>
              <a:t>PyText</a:t>
            </a:r>
            <a:r>
              <a:rPr lang="pt-BR" sz="4100" dirty="0"/>
              <a:t> – </a:t>
            </a:r>
            <a:r>
              <a:rPr lang="pt-BR" sz="4100" i="1" dirty="0" err="1"/>
              <a:t>epochs</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sp>
        <p:nvSpPr>
          <p:cNvPr id="5" name="Subtítulo 2">
            <a:extLst>
              <a:ext uri="{FF2B5EF4-FFF2-40B4-BE49-F238E27FC236}">
                <a16:creationId xmlns:a16="http://schemas.microsoft.com/office/drawing/2014/main" id="{D81837CF-84AD-4EB0-9FAC-DACB2B7BADC5}"/>
              </a:ext>
            </a:extLst>
          </p:cNvPr>
          <p:cNvSpPr txBox="1">
            <a:spLocks/>
          </p:cNvSpPr>
          <p:nvPr/>
        </p:nvSpPr>
        <p:spPr>
          <a:xfrm>
            <a:off x="787400" y="1900703"/>
            <a:ext cx="10950359" cy="109107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Inicialmente definido como 20 </a:t>
            </a:r>
            <a:r>
              <a:rPr lang="pt-BR" sz="2800" i="1" dirty="0" err="1">
                <a:latin typeface="+mj-lt"/>
              </a:rPr>
              <a:t>epochs</a:t>
            </a:r>
            <a:r>
              <a:rPr lang="pt-BR" sz="2800" dirty="0">
                <a:latin typeface="+mj-lt"/>
              </a:rPr>
              <a:t>, porém:</a:t>
            </a:r>
          </a:p>
          <a:p>
            <a:pPr marL="457200" indent="-457200" algn="l">
              <a:buFontTx/>
              <a:buChar char="-"/>
            </a:pPr>
            <a:r>
              <a:rPr lang="pt-BR" sz="2800" dirty="0">
                <a:latin typeface="+mj-lt"/>
              </a:rPr>
              <a:t>Custo normalmente começava a aumentar a partir da 10ª </a:t>
            </a:r>
            <a:r>
              <a:rPr lang="pt-BR" sz="2800" i="1" dirty="0" err="1">
                <a:latin typeface="+mj-lt"/>
              </a:rPr>
              <a:t>epoch</a:t>
            </a:r>
            <a:endParaRPr lang="pt-BR" sz="2800" dirty="0">
              <a:latin typeface="+mj-lt"/>
            </a:endParaRPr>
          </a:p>
        </p:txBody>
      </p:sp>
      <p:pic>
        <p:nvPicPr>
          <p:cNvPr id="2" name="Imagem 1">
            <a:extLst>
              <a:ext uri="{FF2B5EF4-FFF2-40B4-BE49-F238E27FC236}">
                <a16:creationId xmlns:a16="http://schemas.microsoft.com/office/drawing/2014/main" id="{062D7AC9-A3AB-489B-A9AE-0B7C5636B699}"/>
              </a:ext>
            </a:extLst>
          </p:cNvPr>
          <p:cNvPicPr>
            <a:picLocks noChangeAspect="1"/>
          </p:cNvPicPr>
          <p:nvPr/>
        </p:nvPicPr>
        <p:blipFill>
          <a:blip r:embed="rId2"/>
          <a:stretch>
            <a:fillRect/>
          </a:stretch>
        </p:blipFill>
        <p:spPr>
          <a:xfrm>
            <a:off x="3550338" y="2866888"/>
            <a:ext cx="5091323" cy="3866105"/>
          </a:xfrm>
          <a:prstGeom prst="rect">
            <a:avLst/>
          </a:prstGeom>
        </p:spPr>
      </p:pic>
    </p:spTree>
    <p:extLst>
      <p:ext uri="{BB962C8B-B14F-4D97-AF65-F5344CB8AC3E}">
        <p14:creationId xmlns:p14="http://schemas.microsoft.com/office/powerpoint/2010/main" val="2850839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Testes e Configuração do </a:t>
            </a:r>
            <a:r>
              <a:rPr lang="pt-BR" sz="4100" dirty="0" err="1"/>
              <a:t>PyText</a:t>
            </a:r>
            <a:r>
              <a:rPr lang="pt-BR" sz="4100" dirty="0"/>
              <a:t> – </a:t>
            </a:r>
            <a:r>
              <a:rPr lang="pt-BR" sz="4100" i="1" dirty="0" err="1"/>
              <a:t>epochs</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sp>
        <p:nvSpPr>
          <p:cNvPr id="5" name="Subtítulo 2">
            <a:extLst>
              <a:ext uri="{FF2B5EF4-FFF2-40B4-BE49-F238E27FC236}">
                <a16:creationId xmlns:a16="http://schemas.microsoft.com/office/drawing/2014/main" id="{D81837CF-84AD-4EB0-9FAC-DACB2B7BADC5}"/>
              </a:ext>
            </a:extLst>
          </p:cNvPr>
          <p:cNvSpPr txBox="1">
            <a:spLocks/>
          </p:cNvSpPr>
          <p:nvPr/>
        </p:nvSpPr>
        <p:spPr>
          <a:xfrm>
            <a:off x="787400" y="1865191"/>
            <a:ext cx="10950359" cy="13574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Acurácia normalmente se manteve a partir da 10ª </a:t>
            </a:r>
            <a:r>
              <a:rPr lang="pt-BR" sz="2800" i="1" dirty="0" err="1">
                <a:latin typeface="+mj-lt"/>
              </a:rPr>
              <a:t>epoch</a:t>
            </a:r>
            <a:endParaRPr lang="pt-BR" sz="2800" i="1" dirty="0">
              <a:latin typeface="+mj-lt"/>
            </a:endParaRPr>
          </a:p>
          <a:p>
            <a:pPr marL="457200" indent="-457200" algn="l">
              <a:buFontTx/>
              <a:buChar char="-"/>
            </a:pPr>
            <a:r>
              <a:rPr lang="pt-BR" sz="2800" dirty="0">
                <a:latin typeface="+mj-lt"/>
              </a:rPr>
              <a:t>Partindo de um meio-termo, decidiu-se 15 </a:t>
            </a:r>
            <a:r>
              <a:rPr lang="pt-BR" sz="2800" i="1" dirty="0" err="1">
                <a:latin typeface="+mj-lt"/>
              </a:rPr>
              <a:t>epochs</a:t>
            </a:r>
            <a:endParaRPr lang="pt-BR" sz="2800" dirty="0">
              <a:latin typeface="+mj-lt"/>
            </a:endParaRPr>
          </a:p>
        </p:txBody>
      </p:sp>
      <p:pic>
        <p:nvPicPr>
          <p:cNvPr id="3" name="Imagem 2">
            <a:extLst>
              <a:ext uri="{FF2B5EF4-FFF2-40B4-BE49-F238E27FC236}">
                <a16:creationId xmlns:a16="http://schemas.microsoft.com/office/drawing/2014/main" id="{607FDB7A-39CB-4C15-9055-C8771E77B8C4}"/>
              </a:ext>
            </a:extLst>
          </p:cNvPr>
          <p:cNvPicPr>
            <a:picLocks noChangeAspect="1"/>
          </p:cNvPicPr>
          <p:nvPr/>
        </p:nvPicPr>
        <p:blipFill>
          <a:blip r:embed="rId2"/>
          <a:stretch>
            <a:fillRect/>
          </a:stretch>
        </p:blipFill>
        <p:spPr>
          <a:xfrm>
            <a:off x="3544713" y="2889615"/>
            <a:ext cx="5102573" cy="3862098"/>
          </a:xfrm>
          <a:prstGeom prst="rect">
            <a:avLst/>
          </a:prstGeom>
        </p:spPr>
      </p:pic>
    </p:spTree>
    <p:extLst>
      <p:ext uri="{BB962C8B-B14F-4D97-AF65-F5344CB8AC3E}">
        <p14:creationId xmlns:p14="http://schemas.microsoft.com/office/powerpoint/2010/main" val="343267791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C5FC962C-B8C7-47A1-B58D-48FAE88BF3E3}"/>
              </a:ext>
            </a:extLst>
          </p:cNvPr>
          <p:cNvPicPr>
            <a:picLocks noChangeAspect="1"/>
          </p:cNvPicPr>
          <p:nvPr/>
        </p:nvPicPr>
        <p:blipFill>
          <a:blip r:embed="rId2"/>
          <a:stretch>
            <a:fillRect/>
          </a:stretch>
        </p:blipFill>
        <p:spPr>
          <a:xfrm>
            <a:off x="3521754" y="3048689"/>
            <a:ext cx="4991932" cy="3734840"/>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Testes e Configuração do </a:t>
            </a:r>
            <a:r>
              <a:rPr lang="pt-BR" sz="4100" dirty="0" err="1"/>
              <a:t>PyText</a:t>
            </a:r>
            <a:r>
              <a:rPr lang="pt-BR" sz="4100" dirty="0"/>
              <a:t> – Tipo de Rede</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sp>
        <p:nvSpPr>
          <p:cNvPr id="5" name="Subtítulo 2">
            <a:extLst>
              <a:ext uri="{FF2B5EF4-FFF2-40B4-BE49-F238E27FC236}">
                <a16:creationId xmlns:a16="http://schemas.microsoft.com/office/drawing/2014/main" id="{D81837CF-84AD-4EB0-9FAC-DACB2B7BADC5}"/>
              </a:ext>
            </a:extLst>
          </p:cNvPr>
          <p:cNvSpPr txBox="1">
            <a:spLocks/>
          </p:cNvSpPr>
          <p:nvPr/>
        </p:nvSpPr>
        <p:spPr>
          <a:xfrm>
            <a:off x="787400" y="1838556"/>
            <a:ext cx="10950359" cy="1357406"/>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Teste realizado com o conjunto ABEV3/1d</a:t>
            </a:r>
            <a:endParaRPr lang="pt-BR" sz="2800" i="1" dirty="0">
              <a:latin typeface="+mj-lt"/>
            </a:endParaRPr>
          </a:p>
          <a:p>
            <a:pPr marL="457200" indent="-457200" algn="l">
              <a:buFontTx/>
              <a:buChar char="-"/>
            </a:pPr>
            <a:r>
              <a:rPr lang="pt-BR" sz="2800" dirty="0">
                <a:latin typeface="+mj-lt"/>
              </a:rPr>
              <a:t>Rede CNN apresentou uma melhor performance em relação a rede </a:t>
            </a:r>
            <a:r>
              <a:rPr lang="pt-BR" sz="2800" dirty="0" err="1">
                <a:latin typeface="+mj-lt"/>
              </a:rPr>
              <a:t>BiLSTM</a:t>
            </a:r>
            <a:r>
              <a:rPr lang="pt-BR" sz="2800" dirty="0">
                <a:latin typeface="+mj-lt"/>
              </a:rPr>
              <a:t>, tanto em acurácia quanto em tempo de processamento</a:t>
            </a:r>
          </a:p>
        </p:txBody>
      </p:sp>
    </p:spTree>
    <p:extLst>
      <p:ext uri="{BB962C8B-B14F-4D97-AF65-F5344CB8AC3E}">
        <p14:creationId xmlns:p14="http://schemas.microsoft.com/office/powerpoint/2010/main" val="36654024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CD988D33-9796-4B76-A38E-3EFA19E32A5E}"/>
              </a:ext>
            </a:extLst>
          </p:cNvPr>
          <p:cNvPicPr>
            <a:picLocks noChangeAspect="1"/>
          </p:cNvPicPr>
          <p:nvPr/>
        </p:nvPicPr>
        <p:blipFill>
          <a:blip r:embed="rId2"/>
          <a:stretch>
            <a:fillRect/>
          </a:stretch>
        </p:blipFill>
        <p:spPr>
          <a:xfrm>
            <a:off x="3487860" y="2687605"/>
            <a:ext cx="5363177" cy="4045789"/>
          </a:xfrm>
          <a:prstGeom prst="rect">
            <a:avLst/>
          </a:prstGeom>
        </p:spPr>
      </p:pic>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Testes e Configuração do </a:t>
            </a:r>
            <a:r>
              <a:rPr lang="pt-BR" sz="4100" dirty="0" err="1"/>
              <a:t>PyText</a:t>
            </a:r>
            <a:r>
              <a:rPr lang="pt-BR" sz="4100" dirty="0"/>
              <a:t> – </a:t>
            </a:r>
            <a:r>
              <a:rPr lang="pt-BR" sz="4100" i="1" dirty="0" err="1"/>
              <a:t>Dropout</a:t>
            </a:r>
            <a:endParaRPr lang="pt-BR" sz="4100" i="1" dirty="0"/>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sp>
        <p:nvSpPr>
          <p:cNvPr id="5" name="Subtítulo 2">
            <a:extLst>
              <a:ext uri="{FF2B5EF4-FFF2-40B4-BE49-F238E27FC236}">
                <a16:creationId xmlns:a16="http://schemas.microsoft.com/office/drawing/2014/main" id="{D81837CF-84AD-4EB0-9FAC-DACB2B7BADC5}"/>
              </a:ext>
            </a:extLst>
          </p:cNvPr>
          <p:cNvSpPr txBox="1">
            <a:spLocks/>
          </p:cNvSpPr>
          <p:nvPr/>
        </p:nvSpPr>
        <p:spPr>
          <a:xfrm>
            <a:off x="787400" y="1838556"/>
            <a:ext cx="10950359" cy="13574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Teste de ABEV3/1d com </a:t>
            </a:r>
            <a:r>
              <a:rPr lang="pt-BR" sz="2800" i="1" dirty="0">
                <a:latin typeface="+mj-lt"/>
              </a:rPr>
              <a:t>p</a:t>
            </a:r>
            <a:r>
              <a:rPr lang="pt-BR" sz="2800" dirty="0">
                <a:latin typeface="+mj-lt"/>
              </a:rPr>
              <a:t>=0.2 (vermelho), </a:t>
            </a:r>
            <a:r>
              <a:rPr lang="pt-BR" sz="2800" i="1" dirty="0">
                <a:latin typeface="+mj-lt"/>
              </a:rPr>
              <a:t>p</a:t>
            </a:r>
            <a:r>
              <a:rPr lang="pt-BR" sz="2800" dirty="0">
                <a:latin typeface="+mj-lt"/>
              </a:rPr>
              <a:t>=0.4 (azul escuro), </a:t>
            </a:r>
            <a:r>
              <a:rPr lang="pt-BR" sz="2800" i="1" dirty="0">
                <a:latin typeface="+mj-lt"/>
              </a:rPr>
              <a:t>p</a:t>
            </a:r>
            <a:r>
              <a:rPr lang="pt-BR" sz="2800" dirty="0">
                <a:latin typeface="+mj-lt"/>
              </a:rPr>
              <a:t>=0.6 (azul claro). Escolhido </a:t>
            </a:r>
            <a:r>
              <a:rPr lang="pt-BR" sz="2800" i="1" dirty="0">
                <a:latin typeface="+mj-lt"/>
              </a:rPr>
              <a:t>p</a:t>
            </a:r>
            <a:r>
              <a:rPr lang="pt-BR" sz="2800" dirty="0">
                <a:latin typeface="+mj-lt"/>
              </a:rPr>
              <a:t>=0.4</a:t>
            </a:r>
          </a:p>
        </p:txBody>
      </p:sp>
    </p:spTree>
    <p:extLst>
      <p:ext uri="{BB962C8B-B14F-4D97-AF65-F5344CB8AC3E}">
        <p14:creationId xmlns:p14="http://schemas.microsoft.com/office/powerpoint/2010/main" val="27907943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err="1"/>
              <a:t>Resultados</a:t>
            </a:r>
            <a:r>
              <a:rPr lang="pt-BR" sz="4100" dirty="0"/>
              <a:t> – Métricas (3 Classes)</a:t>
            </a:r>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pic>
        <p:nvPicPr>
          <p:cNvPr id="7" name="Imagem 6">
            <a:extLst>
              <a:ext uri="{FF2B5EF4-FFF2-40B4-BE49-F238E27FC236}">
                <a16:creationId xmlns:a16="http://schemas.microsoft.com/office/drawing/2014/main" id="{DC782B5A-799E-43F1-B3DD-FD5B993ACDAF}"/>
              </a:ext>
            </a:extLst>
          </p:cNvPr>
          <p:cNvPicPr>
            <a:picLocks noChangeAspect="1"/>
          </p:cNvPicPr>
          <p:nvPr/>
        </p:nvPicPr>
        <p:blipFill>
          <a:blip r:embed="rId2"/>
          <a:stretch>
            <a:fillRect/>
          </a:stretch>
        </p:blipFill>
        <p:spPr>
          <a:xfrm>
            <a:off x="408925" y="2187747"/>
            <a:ext cx="11295973" cy="3882991"/>
          </a:xfrm>
          <a:prstGeom prst="rect">
            <a:avLst/>
          </a:prstGeom>
        </p:spPr>
      </p:pic>
    </p:spTree>
    <p:extLst>
      <p:ext uri="{BB962C8B-B14F-4D97-AF65-F5344CB8AC3E}">
        <p14:creationId xmlns:p14="http://schemas.microsoft.com/office/powerpoint/2010/main" val="48562584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err="1"/>
              <a:t>Resultados</a:t>
            </a:r>
            <a:r>
              <a:rPr lang="pt-BR" sz="4100" dirty="0"/>
              <a:t> – Métricas (3 Classes)</a:t>
            </a:r>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pic>
        <p:nvPicPr>
          <p:cNvPr id="2" name="Imagem 1">
            <a:extLst>
              <a:ext uri="{FF2B5EF4-FFF2-40B4-BE49-F238E27FC236}">
                <a16:creationId xmlns:a16="http://schemas.microsoft.com/office/drawing/2014/main" id="{EDC0ACB2-AFDA-427E-83B7-E9F9882346AA}"/>
              </a:ext>
            </a:extLst>
          </p:cNvPr>
          <p:cNvPicPr>
            <a:picLocks noChangeAspect="1"/>
          </p:cNvPicPr>
          <p:nvPr/>
        </p:nvPicPr>
        <p:blipFill>
          <a:blip r:embed="rId2"/>
          <a:stretch>
            <a:fillRect/>
          </a:stretch>
        </p:blipFill>
        <p:spPr>
          <a:xfrm>
            <a:off x="321237" y="2138915"/>
            <a:ext cx="11577884" cy="4039943"/>
          </a:xfrm>
          <a:prstGeom prst="rect">
            <a:avLst/>
          </a:prstGeom>
        </p:spPr>
      </p:pic>
    </p:spTree>
    <p:extLst>
      <p:ext uri="{BB962C8B-B14F-4D97-AF65-F5344CB8AC3E}">
        <p14:creationId xmlns:p14="http://schemas.microsoft.com/office/powerpoint/2010/main" val="326782183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err="1"/>
              <a:t>Resultados</a:t>
            </a:r>
            <a:r>
              <a:rPr lang="pt-BR" sz="4100" dirty="0"/>
              <a:t> – Métricas (2 Classes)</a:t>
            </a:r>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pic>
        <p:nvPicPr>
          <p:cNvPr id="2" name="Imagem 1">
            <a:extLst>
              <a:ext uri="{FF2B5EF4-FFF2-40B4-BE49-F238E27FC236}">
                <a16:creationId xmlns:a16="http://schemas.microsoft.com/office/drawing/2014/main" id="{47FDE3B8-90BE-42EA-AF43-C98D08EA29B7}"/>
              </a:ext>
            </a:extLst>
          </p:cNvPr>
          <p:cNvPicPr>
            <a:picLocks noChangeAspect="1"/>
          </p:cNvPicPr>
          <p:nvPr/>
        </p:nvPicPr>
        <p:blipFill>
          <a:blip r:embed="rId2"/>
          <a:stretch>
            <a:fillRect/>
          </a:stretch>
        </p:blipFill>
        <p:spPr>
          <a:xfrm>
            <a:off x="225145" y="2201059"/>
            <a:ext cx="11663533" cy="4072325"/>
          </a:xfrm>
          <a:prstGeom prst="rect">
            <a:avLst/>
          </a:prstGeom>
        </p:spPr>
      </p:pic>
    </p:spTree>
    <p:extLst>
      <p:ext uri="{BB962C8B-B14F-4D97-AF65-F5344CB8AC3E}">
        <p14:creationId xmlns:p14="http://schemas.microsoft.com/office/powerpoint/2010/main" val="838870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Resultado de imagem para petrobras logo">
            <a:extLst>
              <a:ext uri="{FF2B5EF4-FFF2-40B4-BE49-F238E27FC236}">
                <a16:creationId xmlns:a16="http://schemas.microsoft.com/office/drawing/2014/main" id="{4BF7828F-CDD9-487B-9539-C7A4FFBF8C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4559" y="3502656"/>
            <a:ext cx="2590800" cy="1762125"/>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1988012"/>
            <a:ext cx="10950359" cy="4577263"/>
          </a:xfrm>
        </p:spPr>
        <p:txBody>
          <a:bodyPr>
            <a:normAutofit/>
          </a:bodyPr>
          <a:lstStyle/>
          <a:p>
            <a:pPr marL="457200" indent="-457200" algn="l">
              <a:buFontTx/>
              <a:buChar char="-"/>
            </a:pPr>
            <a:r>
              <a:rPr lang="pt-BR" sz="2800" dirty="0">
                <a:latin typeface="+mj-lt"/>
              </a:rPr>
              <a:t>Bolsa de Valores: Lugar centralizado onde se negociam ações (também chamados de ativos ou papéis)</a:t>
            </a:r>
          </a:p>
          <a:p>
            <a:pPr marL="457200" indent="-457200" algn="l">
              <a:buFontTx/>
              <a:buChar char="-"/>
            </a:pPr>
            <a:r>
              <a:rPr lang="pt-BR" sz="2800" dirty="0">
                <a:latin typeface="+mj-lt"/>
              </a:rPr>
              <a:t>Ações: Parcelas do capital social de empresas de capital aberto</a:t>
            </a:r>
          </a:p>
        </p:txBody>
      </p:sp>
      <p:pic>
        <p:nvPicPr>
          <p:cNvPr id="1028" name="Picture 4">
            <a:extLst>
              <a:ext uri="{FF2B5EF4-FFF2-40B4-BE49-F238E27FC236}">
                <a16:creationId xmlns:a16="http://schemas.microsoft.com/office/drawing/2014/main" id="{7F73A2A9-6CE5-4D85-9097-AD4764582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501" y="4109065"/>
            <a:ext cx="3823284" cy="171468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Resultado de imagem para itau logo">
            <a:extLst>
              <a:ext uri="{FF2B5EF4-FFF2-40B4-BE49-F238E27FC236}">
                <a16:creationId xmlns:a16="http://schemas.microsoft.com/office/drawing/2014/main" id="{8AF30D20-D2A1-4004-B942-99C877D745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0224" y="3764132"/>
            <a:ext cx="1239175" cy="12391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Resultado de imagem para ambev logo">
            <a:extLst>
              <a:ext uri="{FF2B5EF4-FFF2-40B4-BE49-F238E27FC236}">
                <a16:creationId xmlns:a16="http://schemas.microsoft.com/office/drawing/2014/main" id="{5AF53A86-16B8-4BC1-93B6-8EDEB12127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5608" y="5101911"/>
            <a:ext cx="2869252" cy="1626235"/>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Resultado de imagem para vale logo">
            <a:extLst>
              <a:ext uri="{FF2B5EF4-FFF2-40B4-BE49-F238E27FC236}">
                <a16:creationId xmlns:a16="http://schemas.microsoft.com/office/drawing/2014/main" id="{548D364D-6497-472C-8837-DD265ACA217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97051" y="5530931"/>
            <a:ext cx="2219056" cy="865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378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err="1"/>
              <a:t>Resultados</a:t>
            </a:r>
            <a:r>
              <a:rPr lang="pt-BR" sz="4100" dirty="0"/>
              <a:t> – Métricas (2 Classes)</a:t>
            </a:r>
          </a:p>
        </p:txBody>
      </p:sp>
      <p:sp>
        <p:nvSpPr>
          <p:cNvPr id="6" name="Subtítulo 2">
            <a:extLst>
              <a:ext uri="{FF2B5EF4-FFF2-40B4-BE49-F238E27FC236}">
                <a16:creationId xmlns:a16="http://schemas.microsoft.com/office/drawing/2014/main" id="{702DF546-A214-4953-B6A7-70A427C06C55}"/>
              </a:ext>
            </a:extLst>
          </p:cNvPr>
          <p:cNvSpPr txBox="1">
            <a:spLocks/>
          </p:cNvSpPr>
          <p:nvPr/>
        </p:nvSpPr>
        <p:spPr>
          <a:xfrm>
            <a:off x="635000" y="2201059"/>
            <a:ext cx="10950359" cy="43240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endParaRPr lang="pt-BR" sz="2800" i="1" dirty="0">
              <a:latin typeface="+mj-lt"/>
            </a:endParaRPr>
          </a:p>
        </p:txBody>
      </p:sp>
      <p:pic>
        <p:nvPicPr>
          <p:cNvPr id="3" name="Imagem 2">
            <a:extLst>
              <a:ext uri="{FF2B5EF4-FFF2-40B4-BE49-F238E27FC236}">
                <a16:creationId xmlns:a16="http://schemas.microsoft.com/office/drawing/2014/main" id="{0B2B7A93-A08C-4FD3-8C79-C7E83295C87C}"/>
              </a:ext>
            </a:extLst>
          </p:cNvPr>
          <p:cNvPicPr>
            <a:picLocks noChangeAspect="1"/>
          </p:cNvPicPr>
          <p:nvPr/>
        </p:nvPicPr>
        <p:blipFill>
          <a:blip r:embed="rId2"/>
          <a:stretch>
            <a:fillRect/>
          </a:stretch>
        </p:blipFill>
        <p:spPr>
          <a:xfrm>
            <a:off x="317500" y="2072090"/>
            <a:ext cx="11585358" cy="4058148"/>
          </a:xfrm>
          <a:prstGeom prst="rect">
            <a:avLst/>
          </a:prstGeom>
        </p:spPr>
      </p:pic>
    </p:spTree>
    <p:extLst>
      <p:ext uri="{BB962C8B-B14F-4D97-AF65-F5344CB8AC3E}">
        <p14:creationId xmlns:p14="http://schemas.microsoft.com/office/powerpoint/2010/main" val="1475839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Treinamento e Resultados</a:t>
            </a:r>
            <a:br>
              <a:rPr lang="pt-BR" sz="5400" dirty="0"/>
            </a:br>
            <a:r>
              <a:rPr lang="pt-BR" sz="4100" dirty="0"/>
              <a:t>Análise</a:t>
            </a:r>
          </a:p>
        </p:txBody>
      </p:sp>
      <p:sp>
        <p:nvSpPr>
          <p:cNvPr id="7" name="Subtítulo 2">
            <a:extLst>
              <a:ext uri="{FF2B5EF4-FFF2-40B4-BE49-F238E27FC236}">
                <a16:creationId xmlns:a16="http://schemas.microsoft.com/office/drawing/2014/main" id="{2127AFB5-4E55-4AF0-AEA5-C338CB74524B}"/>
              </a:ext>
            </a:extLst>
          </p:cNvPr>
          <p:cNvSpPr txBox="1">
            <a:spLocks/>
          </p:cNvSpPr>
          <p:nvPr/>
        </p:nvSpPr>
        <p:spPr>
          <a:xfrm>
            <a:off x="787400" y="1953961"/>
            <a:ext cx="10950359" cy="45622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Modelo BBDC4/5d de 2 classes teve melhor acurácia (60,52%) mas foi invalidado pela ausência da classe “0” no conjunto de teste</a:t>
            </a:r>
          </a:p>
          <a:p>
            <a:pPr marL="457200" indent="-457200" algn="l">
              <a:buFontTx/>
              <a:buChar char="-"/>
            </a:pPr>
            <a:r>
              <a:rPr lang="pt-BR" sz="2800" dirty="0">
                <a:latin typeface="+mj-lt"/>
              </a:rPr>
              <a:t>Modelo BBDC4/4d de 3 classes foi considerado o melhor (60,21% de acurácia)</a:t>
            </a:r>
          </a:p>
          <a:p>
            <a:pPr marL="457200" indent="-457200" algn="l">
              <a:buFontTx/>
              <a:buChar char="-"/>
            </a:pPr>
            <a:r>
              <a:rPr lang="pt-BR" sz="2800" dirty="0">
                <a:latin typeface="+mj-lt"/>
              </a:rPr>
              <a:t>Modelos de BBDC4 e ITUB4 obtiveram uma maior média de acurácia. Pode indicar que papéis associados a bancos tem uma maior correlação com as notícias gerais do mercado</a:t>
            </a:r>
          </a:p>
          <a:p>
            <a:pPr marL="457200" indent="-457200" algn="l">
              <a:buFontTx/>
              <a:buChar char="-"/>
            </a:pPr>
            <a:r>
              <a:rPr lang="pt-BR" sz="2800" dirty="0">
                <a:latin typeface="+mj-lt"/>
              </a:rPr>
              <a:t>Modelos de 4 e 5 dias obtiveram maior média de acurácia. Pode indicar que os efeitos de longo prazo de notícias podem ser mais previsíveis na natureza do modelo</a:t>
            </a:r>
          </a:p>
        </p:txBody>
      </p:sp>
    </p:spTree>
    <p:extLst>
      <p:ext uri="{BB962C8B-B14F-4D97-AF65-F5344CB8AC3E}">
        <p14:creationId xmlns:p14="http://schemas.microsoft.com/office/powerpoint/2010/main" val="16529413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Considerações Finais</a:t>
            </a:r>
            <a:br>
              <a:rPr lang="pt-BR" sz="5400" dirty="0"/>
            </a:br>
            <a:r>
              <a:rPr lang="pt-BR" sz="4100" dirty="0"/>
              <a:t>Conclusão</a:t>
            </a:r>
          </a:p>
        </p:txBody>
      </p:sp>
      <p:sp>
        <p:nvSpPr>
          <p:cNvPr id="7" name="Subtítulo 2">
            <a:extLst>
              <a:ext uri="{FF2B5EF4-FFF2-40B4-BE49-F238E27FC236}">
                <a16:creationId xmlns:a16="http://schemas.microsoft.com/office/drawing/2014/main" id="{2127AFB5-4E55-4AF0-AEA5-C338CB74524B}"/>
              </a:ext>
            </a:extLst>
          </p:cNvPr>
          <p:cNvSpPr txBox="1">
            <a:spLocks/>
          </p:cNvSpPr>
          <p:nvPr/>
        </p:nvSpPr>
        <p:spPr>
          <a:xfrm>
            <a:off x="787400" y="1971717"/>
            <a:ext cx="10950359" cy="45622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Criação de modelos preditivos financeiros com a facilidade e praticidade do </a:t>
            </a:r>
            <a:r>
              <a:rPr lang="pt-BR" sz="2800" dirty="0" err="1">
                <a:latin typeface="+mj-lt"/>
              </a:rPr>
              <a:t>PyText</a:t>
            </a:r>
            <a:r>
              <a:rPr lang="pt-BR" sz="2800" dirty="0">
                <a:latin typeface="+mj-lt"/>
              </a:rPr>
              <a:t>, apesar da falta de opção para um processamento de conjuntos de dados distintos com a mesma configuração</a:t>
            </a:r>
          </a:p>
          <a:p>
            <a:pPr marL="457200" indent="-457200" algn="l">
              <a:buFontTx/>
              <a:buChar char="-"/>
            </a:pPr>
            <a:endParaRPr lang="pt-BR" sz="2800" dirty="0">
              <a:latin typeface="+mj-lt"/>
            </a:endParaRPr>
          </a:p>
          <a:p>
            <a:pPr marL="457200" indent="-457200" algn="l">
              <a:buFontTx/>
              <a:buChar char="-"/>
            </a:pPr>
            <a:r>
              <a:rPr lang="pt-BR" sz="2800" dirty="0">
                <a:latin typeface="+mj-lt"/>
              </a:rPr>
              <a:t>Acurácia aparentemente baixa, mas dentro dos padrões de modelos preditivos associados ao mercado financeiro</a:t>
            </a:r>
          </a:p>
          <a:p>
            <a:pPr marL="457200" indent="-457200" algn="l">
              <a:buFontTx/>
              <a:buChar char="-"/>
            </a:pPr>
            <a:endParaRPr lang="pt-BR" sz="2800" dirty="0">
              <a:latin typeface="+mj-lt"/>
            </a:endParaRPr>
          </a:p>
          <a:p>
            <a:pPr marL="457200" indent="-457200" algn="l">
              <a:buFontTx/>
              <a:buChar char="-"/>
            </a:pPr>
            <a:r>
              <a:rPr lang="pt-BR" sz="2800" dirty="0">
                <a:latin typeface="+mj-lt"/>
              </a:rPr>
              <a:t>Contribuição para o tema de criação de modelos preditivos que podem auxiliar operações de </a:t>
            </a:r>
            <a:r>
              <a:rPr lang="pt-BR" sz="2800" i="1" dirty="0">
                <a:latin typeface="+mj-lt"/>
              </a:rPr>
              <a:t>Swing Trade</a:t>
            </a:r>
            <a:endParaRPr lang="pt-BR" sz="2800" dirty="0">
              <a:latin typeface="+mj-lt"/>
            </a:endParaRPr>
          </a:p>
        </p:txBody>
      </p:sp>
    </p:spTree>
    <p:extLst>
      <p:ext uri="{BB962C8B-B14F-4D97-AF65-F5344CB8AC3E}">
        <p14:creationId xmlns:p14="http://schemas.microsoft.com/office/powerpoint/2010/main" val="4311702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Considerações Finais</a:t>
            </a:r>
            <a:br>
              <a:rPr lang="pt-BR" sz="5400" dirty="0"/>
            </a:br>
            <a:r>
              <a:rPr lang="pt-BR" sz="4100" dirty="0"/>
              <a:t>Trabalhos Futuros</a:t>
            </a:r>
          </a:p>
        </p:txBody>
      </p:sp>
      <p:sp>
        <p:nvSpPr>
          <p:cNvPr id="7" name="Subtítulo 2">
            <a:extLst>
              <a:ext uri="{FF2B5EF4-FFF2-40B4-BE49-F238E27FC236}">
                <a16:creationId xmlns:a16="http://schemas.microsoft.com/office/drawing/2014/main" id="{2127AFB5-4E55-4AF0-AEA5-C338CB74524B}"/>
              </a:ext>
            </a:extLst>
          </p:cNvPr>
          <p:cNvSpPr txBox="1">
            <a:spLocks/>
          </p:cNvSpPr>
          <p:nvPr/>
        </p:nvSpPr>
        <p:spPr>
          <a:xfrm>
            <a:off x="787400" y="1953961"/>
            <a:ext cx="10950359" cy="470009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Teste com dados reais de forma progressiva: Aplicação web para obter notícias através de APIs/</a:t>
            </a:r>
            <a:r>
              <a:rPr lang="pt-BR" sz="2800" i="1" dirty="0">
                <a:latin typeface="+mj-lt"/>
              </a:rPr>
              <a:t>web </a:t>
            </a:r>
            <a:r>
              <a:rPr lang="pt-BR" sz="2800" i="1" dirty="0" err="1">
                <a:latin typeface="+mj-lt"/>
              </a:rPr>
              <a:t>crawlers</a:t>
            </a:r>
            <a:r>
              <a:rPr lang="pt-BR" sz="2800" dirty="0">
                <a:latin typeface="+mj-lt"/>
              </a:rPr>
              <a:t> e utilizar estas no modelo </a:t>
            </a:r>
            <a:r>
              <a:rPr lang="pt-BR" sz="2800" i="1" dirty="0">
                <a:latin typeface="+mj-lt"/>
              </a:rPr>
              <a:t>caffe2</a:t>
            </a:r>
            <a:r>
              <a:rPr lang="pt-BR" sz="2800" dirty="0">
                <a:latin typeface="+mj-lt"/>
              </a:rPr>
              <a:t>, salvar informações num banco de dados para análise futura</a:t>
            </a:r>
          </a:p>
          <a:p>
            <a:pPr marL="457200" indent="-457200" algn="l">
              <a:buFontTx/>
              <a:buChar char="-"/>
            </a:pPr>
            <a:r>
              <a:rPr lang="pt-BR" sz="2800" dirty="0">
                <a:latin typeface="+mj-lt"/>
              </a:rPr>
              <a:t>Aplicação de </a:t>
            </a:r>
            <a:r>
              <a:rPr lang="pt-BR" sz="2800" i="1" dirty="0">
                <a:latin typeface="+mj-lt"/>
              </a:rPr>
              <a:t>ensemble </a:t>
            </a:r>
            <a:r>
              <a:rPr lang="pt-BR" sz="2800" i="1" dirty="0" err="1">
                <a:latin typeface="+mj-lt"/>
              </a:rPr>
              <a:t>learning</a:t>
            </a:r>
            <a:r>
              <a:rPr lang="pt-BR" sz="2800" dirty="0">
                <a:latin typeface="+mj-lt"/>
              </a:rPr>
              <a:t> utilizando os múltiplos modelos encontrados para prever variações no </a:t>
            </a:r>
            <a:r>
              <a:rPr lang="pt-BR" sz="2800" dirty="0" err="1">
                <a:latin typeface="+mj-lt"/>
              </a:rPr>
              <a:t>iBovespa</a:t>
            </a:r>
            <a:endParaRPr lang="pt-BR" sz="2800" dirty="0">
              <a:latin typeface="+mj-lt"/>
            </a:endParaRPr>
          </a:p>
          <a:p>
            <a:pPr marL="457200" indent="-457200" algn="l">
              <a:buFontTx/>
              <a:buChar char="-"/>
            </a:pPr>
            <a:r>
              <a:rPr lang="pt-BR" sz="2800" dirty="0">
                <a:latin typeface="+mj-lt"/>
              </a:rPr>
              <a:t>Maior exploração das possíveis configurações do </a:t>
            </a:r>
            <a:r>
              <a:rPr lang="pt-BR" sz="2800" dirty="0" err="1">
                <a:latin typeface="+mj-lt"/>
              </a:rPr>
              <a:t>PyText</a:t>
            </a:r>
            <a:r>
              <a:rPr lang="pt-BR" sz="2800" dirty="0">
                <a:latin typeface="+mj-lt"/>
              </a:rPr>
              <a:t>, incluindo utilização de CUDA, </a:t>
            </a:r>
            <a:r>
              <a:rPr lang="pt-BR" sz="2800" i="1" dirty="0" err="1">
                <a:latin typeface="+mj-lt"/>
              </a:rPr>
              <a:t>embeddings</a:t>
            </a:r>
            <a:r>
              <a:rPr lang="pt-BR" sz="2800" dirty="0">
                <a:latin typeface="+mj-lt"/>
              </a:rPr>
              <a:t> </a:t>
            </a:r>
            <a:r>
              <a:rPr lang="pt-BR" sz="2800" dirty="0" err="1">
                <a:latin typeface="+mj-lt"/>
              </a:rPr>
              <a:t>pré</a:t>
            </a:r>
            <a:r>
              <a:rPr lang="pt-BR" sz="2800" dirty="0">
                <a:latin typeface="+mj-lt"/>
              </a:rPr>
              <a:t>-treinados, tamanho de </a:t>
            </a:r>
            <a:r>
              <a:rPr lang="pt-BR" sz="2800" i="1" dirty="0">
                <a:latin typeface="+mj-lt"/>
              </a:rPr>
              <a:t>kernel</a:t>
            </a:r>
            <a:r>
              <a:rPr lang="pt-BR" sz="2800" dirty="0">
                <a:latin typeface="+mj-lt"/>
              </a:rPr>
              <a:t> em redes CNN e experimentação de novas arquiteturas que podem vir nas novas versões</a:t>
            </a:r>
          </a:p>
          <a:p>
            <a:pPr marL="457200" indent="-457200" algn="l">
              <a:buFontTx/>
              <a:buChar char="-"/>
            </a:pPr>
            <a:r>
              <a:rPr lang="pt-BR" sz="2800" dirty="0">
                <a:latin typeface="+mj-lt"/>
              </a:rPr>
              <a:t>Uso de ferramentas mais abertas e flexíveis para comparar os resultados obtidos</a:t>
            </a:r>
          </a:p>
        </p:txBody>
      </p:sp>
    </p:spTree>
    <p:extLst>
      <p:ext uri="{BB962C8B-B14F-4D97-AF65-F5344CB8AC3E}">
        <p14:creationId xmlns:p14="http://schemas.microsoft.com/office/powerpoint/2010/main" val="4107327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28467" y="461637"/>
            <a:ext cx="11056891" cy="1420426"/>
          </a:xfrm>
        </p:spPr>
        <p:txBody>
          <a:bodyPr>
            <a:normAutofit/>
          </a:bodyPr>
          <a:lstStyle/>
          <a:p>
            <a:pPr algn="l"/>
            <a:r>
              <a:rPr lang="pt-BR" sz="5400" dirty="0"/>
              <a:t>Considerações Finais</a:t>
            </a:r>
            <a:br>
              <a:rPr lang="pt-BR" sz="5400" dirty="0"/>
            </a:br>
            <a:r>
              <a:rPr lang="pt-BR" sz="4100" dirty="0"/>
              <a:t>Trabalhos Futuros</a:t>
            </a:r>
          </a:p>
        </p:txBody>
      </p:sp>
      <p:sp>
        <p:nvSpPr>
          <p:cNvPr id="7" name="Subtítulo 2">
            <a:extLst>
              <a:ext uri="{FF2B5EF4-FFF2-40B4-BE49-F238E27FC236}">
                <a16:creationId xmlns:a16="http://schemas.microsoft.com/office/drawing/2014/main" id="{2127AFB5-4E55-4AF0-AEA5-C338CB74524B}"/>
              </a:ext>
            </a:extLst>
          </p:cNvPr>
          <p:cNvSpPr txBox="1">
            <a:spLocks/>
          </p:cNvSpPr>
          <p:nvPr/>
        </p:nvSpPr>
        <p:spPr>
          <a:xfrm>
            <a:off x="787400" y="2788461"/>
            <a:ext cx="10950359" cy="2795592"/>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457200" indent="-457200" algn="l">
              <a:buFontTx/>
              <a:buChar char="-"/>
            </a:pPr>
            <a:r>
              <a:rPr lang="pt-BR" sz="2800" dirty="0">
                <a:latin typeface="+mj-lt"/>
              </a:rPr>
              <a:t>Aplicação de Aprendizado de Máquina Online pode ser interessante para modelos preditivos financeiros associados a notícias</a:t>
            </a:r>
          </a:p>
          <a:p>
            <a:pPr marL="457200" indent="-457200" algn="l">
              <a:buFontTx/>
              <a:buChar char="-"/>
            </a:pPr>
            <a:endParaRPr lang="pt-BR" sz="2800" dirty="0">
              <a:latin typeface="+mj-lt"/>
            </a:endParaRPr>
          </a:p>
          <a:p>
            <a:pPr marL="457200" indent="-457200" algn="l">
              <a:buFontTx/>
              <a:buChar char="-"/>
            </a:pPr>
            <a:r>
              <a:rPr lang="pt-BR" sz="2800" dirty="0">
                <a:latin typeface="+mj-lt"/>
              </a:rPr>
              <a:t>Possibilidade de fazer com o que o modelo aprenda novos assuntos, palavras e frases que impactam o mercado financeiro como nunca antes</a:t>
            </a:r>
          </a:p>
        </p:txBody>
      </p:sp>
    </p:spTree>
    <p:extLst>
      <p:ext uri="{BB962C8B-B14F-4D97-AF65-F5344CB8AC3E}">
        <p14:creationId xmlns:p14="http://schemas.microsoft.com/office/powerpoint/2010/main" val="3666447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9" name="Título 1">
            <a:extLst>
              <a:ext uri="{FF2B5EF4-FFF2-40B4-BE49-F238E27FC236}">
                <a16:creationId xmlns:a16="http://schemas.microsoft.com/office/drawing/2014/main" id="{AA4B74B6-9A83-4022-82DE-8482AE37AC16}"/>
              </a:ext>
            </a:extLst>
          </p:cNvPr>
          <p:cNvSpPr>
            <a:spLocks noGrp="1"/>
          </p:cNvSpPr>
          <p:nvPr>
            <p:ph type="ctrTitle"/>
          </p:nvPr>
        </p:nvSpPr>
        <p:spPr>
          <a:xfrm>
            <a:off x="567554" y="2989557"/>
            <a:ext cx="11056891" cy="878886"/>
          </a:xfrm>
        </p:spPr>
        <p:txBody>
          <a:bodyPr>
            <a:normAutofit/>
          </a:bodyPr>
          <a:lstStyle/>
          <a:p>
            <a:r>
              <a:rPr lang="pt-BR" sz="5400" dirty="0"/>
              <a:t>Obrigado!</a:t>
            </a:r>
            <a:endParaRPr lang="pt-BR" sz="4100" dirty="0"/>
          </a:p>
        </p:txBody>
      </p:sp>
    </p:spTree>
    <p:extLst>
      <p:ext uri="{BB962C8B-B14F-4D97-AF65-F5344CB8AC3E}">
        <p14:creationId xmlns:p14="http://schemas.microsoft.com/office/powerpoint/2010/main" val="37002981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[1] LIU, Z., ZHU, H., CHONG, T. Y. </a:t>
            </a:r>
            <a:r>
              <a:rPr lang="pt-BR" sz="2000" dirty="0" err="1">
                <a:latin typeface="+mj-lt"/>
              </a:rPr>
              <a:t>An</a:t>
            </a:r>
            <a:r>
              <a:rPr lang="pt-BR" sz="2000" dirty="0">
                <a:latin typeface="+mj-lt"/>
              </a:rPr>
              <a:t> NLP-PCA </a:t>
            </a:r>
            <a:r>
              <a:rPr lang="pt-BR" sz="2000" dirty="0" err="1">
                <a:latin typeface="+mj-lt"/>
              </a:rPr>
              <a:t>Based</a:t>
            </a:r>
            <a:r>
              <a:rPr lang="pt-BR" sz="2000" dirty="0">
                <a:latin typeface="+mj-lt"/>
              </a:rPr>
              <a:t> Trading </a:t>
            </a:r>
            <a:r>
              <a:rPr lang="pt-BR" sz="2000" dirty="0" err="1">
                <a:latin typeface="+mj-lt"/>
              </a:rPr>
              <a:t>Strategy</a:t>
            </a:r>
            <a:r>
              <a:rPr lang="pt-BR" sz="2000" dirty="0">
                <a:latin typeface="+mj-lt"/>
              </a:rPr>
              <a:t> </a:t>
            </a:r>
            <a:r>
              <a:rPr lang="pt-BR" sz="2000" dirty="0" err="1">
                <a:latin typeface="+mj-lt"/>
              </a:rPr>
              <a:t>On</a:t>
            </a:r>
            <a:r>
              <a:rPr lang="pt-BR" sz="2000" dirty="0">
                <a:latin typeface="+mj-lt"/>
              </a:rPr>
              <a:t> </a:t>
            </a:r>
            <a:r>
              <a:rPr lang="pt-BR" sz="2000" dirty="0" err="1">
                <a:latin typeface="+mj-lt"/>
              </a:rPr>
              <a:t>Chinese</a:t>
            </a:r>
            <a:r>
              <a:rPr lang="pt-BR" sz="2000" dirty="0">
                <a:latin typeface="+mj-lt"/>
              </a:rPr>
              <a:t> Stock Market, </a:t>
            </a:r>
            <a:r>
              <a:rPr lang="pt-BR" sz="2000" dirty="0" err="1">
                <a:latin typeface="+mj-lt"/>
              </a:rPr>
              <a:t>Advances</a:t>
            </a:r>
            <a:r>
              <a:rPr lang="pt-BR" sz="2000" dirty="0">
                <a:latin typeface="+mj-lt"/>
              </a:rPr>
              <a:t> in Social Science </a:t>
            </a:r>
            <a:r>
              <a:rPr lang="pt-BR" sz="2000" dirty="0" err="1">
                <a:latin typeface="+mj-lt"/>
              </a:rPr>
              <a:t>and</a:t>
            </a:r>
            <a:r>
              <a:rPr lang="pt-BR" sz="2000" dirty="0">
                <a:latin typeface="+mj-lt"/>
              </a:rPr>
              <a:t> </a:t>
            </a:r>
            <a:r>
              <a:rPr lang="pt-BR" sz="2000" dirty="0" err="1">
                <a:latin typeface="+mj-lt"/>
              </a:rPr>
              <a:t>Education</a:t>
            </a:r>
            <a:r>
              <a:rPr lang="pt-BR" sz="2000" dirty="0">
                <a:latin typeface="+mj-lt"/>
              </a:rPr>
              <a:t> </a:t>
            </a:r>
            <a:r>
              <a:rPr lang="pt-BR" sz="2000" dirty="0" err="1">
                <a:latin typeface="+mj-lt"/>
              </a:rPr>
              <a:t>and</a:t>
            </a:r>
            <a:r>
              <a:rPr lang="pt-BR" sz="2000" dirty="0">
                <a:latin typeface="+mj-lt"/>
              </a:rPr>
              <a:t> </a:t>
            </a:r>
            <a:r>
              <a:rPr lang="pt-BR" sz="2000" dirty="0" err="1">
                <a:latin typeface="+mj-lt"/>
              </a:rPr>
              <a:t>Humanities</a:t>
            </a:r>
            <a:r>
              <a:rPr lang="pt-BR" sz="2000" dirty="0">
                <a:latin typeface="+mj-lt"/>
              </a:rPr>
              <a:t> </a:t>
            </a:r>
            <a:r>
              <a:rPr lang="pt-BR" sz="2000" dirty="0" err="1">
                <a:latin typeface="+mj-lt"/>
              </a:rPr>
              <a:t>Research</a:t>
            </a:r>
            <a:r>
              <a:rPr lang="pt-BR" sz="2000" dirty="0">
                <a:latin typeface="+mj-lt"/>
              </a:rPr>
              <a:t>, v. 334, n. 2, pp. 8089, jul. 2019.  </a:t>
            </a:r>
          </a:p>
          <a:p>
            <a:pPr algn="l"/>
            <a:r>
              <a:rPr lang="pt-BR" sz="2000" dirty="0">
                <a:latin typeface="+mj-lt"/>
              </a:rPr>
              <a:t>[2] SEDLAK, M. </a:t>
            </a:r>
            <a:r>
              <a:rPr lang="pt-BR" sz="2000" dirty="0" err="1">
                <a:latin typeface="+mj-lt"/>
              </a:rPr>
              <a:t>How</a:t>
            </a:r>
            <a:r>
              <a:rPr lang="pt-BR" sz="2000" dirty="0">
                <a:latin typeface="+mj-lt"/>
              </a:rPr>
              <a:t> Natural </a:t>
            </a:r>
            <a:r>
              <a:rPr lang="pt-BR" sz="2000" dirty="0" err="1">
                <a:latin typeface="+mj-lt"/>
              </a:rPr>
              <a:t>Language</a:t>
            </a:r>
            <a:r>
              <a:rPr lang="pt-BR" sz="2000" dirty="0">
                <a:latin typeface="+mj-lt"/>
              </a:rPr>
              <a:t> </a:t>
            </a:r>
            <a:r>
              <a:rPr lang="pt-BR" sz="2000" dirty="0" err="1">
                <a:latin typeface="+mj-lt"/>
              </a:rPr>
              <a:t>Processing</a:t>
            </a:r>
            <a:r>
              <a:rPr lang="pt-BR" sz="2000" dirty="0">
                <a:latin typeface="+mj-lt"/>
              </a:rPr>
              <a:t> </a:t>
            </a:r>
            <a:r>
              <a:rPr lang="pt-BR" sz="2000" dirty="0" err="1">
                <a:latin typeface="+mj-lt"/>
              </a:rPr>
              <a:t>is</a:t>
            </a:r>
            <a:r>
              <a:rPr lang="pt-BR" sz="2000" dirty="0">
                <a:latin typeface="+mj-lt"/>
              </a:rPr>
              <a:t> </a:t>
            </a:r>
            <a:r>
              <a:rPr lang="pt-BR" sz="2000" dirty="0" err="1">
                <a:latin typeface="+mj-lt"/>
              </a:rPr>
              <a:t>transforming</a:t>
            </a:r>
            <a:r>
              <a:rPr lang="pt-BR" sz="2000" dirty="0">
                <a:latin typeface="+mj-lt"/>
              </a:rPr>
              <a:t> </a:t>
            </a:r>
            <a:r>
              <a:rPr lang="pt-BR" sz="2000" dirty="0" err="1">
                <a:latin typeface="+mj-lt"/>
              </a:rPr>
              <a:t>the</a:t>
            </a:r>
            <a:r>
              <a:rPr lang="pt-BR" sz="2000" dirty="0">
                <a:latin typeface="+mj-lt"/>
              </a:rPr>
              <a:t> financial </a:t>
            </a:r>
            <a:r>
              <a:rPr lang="pt-BR" sz="2000" dirty="0" err="1">
                <a:latin typeface="+mj-lt"/>
              </a:rPr>
              <a:t>industry</a:t>
            </a:r>
            <a:r>
              <a:rPr lang="pt-BR" sz="2000" dirty="0">
                <a:latin typeface="+mj-lt"/>
              </a:rPr>
              <a:t>. https://www.ibm.com/blogs/watson/2016/06/natural- language-processing-transforming-financial-industry-2/, 2016. Acessado em Dezembro/2019.  </a:t>
            </a:r>
          </a:p>
          <a:p>
            <a:pPr algn="l"/>
            <a:r>
              <a:rPr lang="pt-BR" sz="2000" dirty="0">
                <a:latin typeface="+mj-lt"/>
              </a:rPr>
              <a:t>[3] SMITH, D. J. </a:t>
            </a:r>
            <a:r>
              <a:rPr lang="pt-BR" sz="2000" dirty="0" err="1">
                <a:latin typeface="+mj-lt"/>
              </a:rPr>
              <a:t>Ecient-Market</a:t>
            </a:r>
            <a:r>
              <a:rPr lang="pt-BR" sz="2000" dirty="0">
                <a:latin typeface="+mj-lt"/>
              </a:rPr>
              <a:t> </a:t>
            </a:r>
            <a:r>
              <a:rPr lang="pt-BR" sz="2000" dirty="0" err="1">
                <a:latin typeface="+mj-lt"/>
              </a:rPr>
              <a:t>Hypothesis</a:t>
            </a:r>
            <a:r>
              <a:rPr lang="pt-BR" sz="2000" dirty="0">
                <a:latin typeface="+mj-lt"/>
              </a:rPr>
              <a:t> (EMH) </a:t>
            </a:r>
            <a:r>
              <a:rPr lang="pt-BR" sz="2000" dirty="0" err="1">
                <a:latin typeface="+mj-lt"/>
              </a:rPr>
              <a:t>and</a:t>
            </a:r>
            <a:r>
              <a:rPr lang="pt-BR" sz="2000" dirty="0">
                <a:latin typeface="+mj-lt"/>
              </a:rPr>
              <a:t> </a:t>
            </a:r>
            <a:r>
              <a:rPr lang="pt-BR" sz="2000" dirty="0" err="1">
                <a:latin typeface="+mj-lt"/>
              </a:rPr>
              <a:t>Random-Walk</a:t>
            </a:r>
            <a:r>
              <a:rPr lang="pt-BR" sz="2000" dirty="0">
                <a:latin typeface="+mj-lt"/>
              </a:rPr>
              <a:t> </a:t>
            </a:r>
            <a:r>
              <a:rPr lang="pt-BR" sz="2000" dirty="0" err="1">
                <a:latin typeface="+mj-lt"/>
              </a:rPr>
              <a:t>Theory</a:t>
            </a:r>
            <a:r>
              <a:rPr lang="pt-BR" sz="2000" dirty="0">
                <a:latin typeface="+mj-lt"/>
              </a:rPr>
              <a:t>. https://stockmarketsupertrader.com/theory/efficient- </a:t>
            </a:r>
            <a:r>
              <a:rPr lang="pt-BR" sz="2000" dirty="0" err="1">
                <a:latin typeface="+mj-lt"/>
              </a:rPr>
              <a:t>market-hypothesis-emh-and-random-walk-theory</a:t>
            </a:r>
            <a:r>
              <a:rPr lang="pt-BR" sz="2000" dirty="0">
                <a:latin typeface="+mj-lt"/>
              </a:rPr>
              <a:t>/, 2018. Acessado em Dezembro/2019.  </a:t>
            </a:r>
          </a:p>
          <a:p>
            <a:pPr algn="l"/>
            <a:r>
              <a:rPr lang="pt-BR" sz="2000" dirty="0">
                <a:latin typeface="+mj-lt"/>
              </a:rPr>
              <a:t>[4] VAZ, A. L. Como lidar com dados desbalanceados em problemas de </a:t>
            </a:r>
            <a:r>
              <a:rPr lang="pt-BR" sz="2000" dirty="0" err="1">
                <a:latin typeface="+mj-lt"/>
              </a:rPr>
              <a:t>classifi</a:t>
            </a:r>
            <a:r>
              <a:rPr lang="pt-BR" sz="2000" dirty="0">
                <a:latin typeface="+mj-lt"/>
              </a:rPr>
              <a:t>- cação. https://medium.com/data-hackers/como-lidar-com-dados- desbalanceados-em-problemas-de-classifica%C3%A7%C3%A3o- 17c4d4357ef9, 2019. Acessado em Dezembro/2019.  </a:t>
            </a:r>
          </a:p>
          <a:p>
            <a:pPr algn="l"/>
            <a:r>
              <a:rPr lang="pt-BR" sz="2000" dirty="0">
                <a:latin typeface="+mj-lt"/>
              </a:rPr>
              <a:t>[5] OGNJANOVSKI, G. </a:t>
            </a:r>
            <a:r>
              <a:rPr lang="pt-BR" sz="2000" dirty="0" err="1">
                <a:latin typeface="+mj-lt"/>
              </a:rPr>
              <a:t>Everything</a:t>
            </a:r>
            <a:r>
              <a:rPr lang="pt-BR" sz="2000" dirty="0">
                <a:latin typeface="+mj-lt"/>
              </a:rPr>
              <a:t> </a:t>
            </a:r>
            <a:r>
              <a:rPr lang="pt-BR" sz="2000" dirty="0" err="1">
                <a:latin typeface="+mj-lt"/>
              </a:rPr>
              <a:t>you</a:t>
            </a:r>
            <a:r>
              <a:rPr lang="pt-BR" sz="2000" dirty="0">
                <a:latin typeface="+mj-lt"/>
              </a:rPr>
              <a:t> </a:t>
            </a:r>
            <a:r>
              <a:rPr lang="pt-BR" sz="2000" dirty="0" err="1">
                <a:latin typeface="+mj-lt"/>
              </a:rPr>
              <a:t>need</a:t>
            </a:r>
            <a:r>
              <a:rPr lang="pt-BR" sz="2000" dirty="0">
                <a:latin typeface="+mj-lt"/>
              </a:rPr>
              <a:t> </a:t>
            </a:r>
            <a:r>
              <a:rPr lang="pt-BR" sz="2000" dirty="0" err="1">
                <a:latin typeface="+mj-lt"/>
              </a:rPr>
              <a:t>to</a:t>
            </a:r>
            <a:r>
              <a:rPr lang="pt-BR" sz="2000" dirty="0">
                <a:latin typeface="+mj-lt"/>
              </a:rPr>
              <a:t> </a:t>
            </a:r>
            <a:r>
              <a:rPr lang="pt-BR" sz="2000" dirty="0" err="1">
                <a:latin typeface="+mj-lt"/>
              </a:rPr>
              <a:t>know</a:t>
            </a:r>
            <a:r>
              <a:rPr lang="pt-BR" sz="2000" dirty="0">
                <a:latin typeface="+mj-lt"/>
              </a:rPr>
              <a:t> </a:t>
            </a:r>
            <a:r>
              <a:rPr lang="pt-BR" sz="2000" dirty="0" err="1">
                <a:latin typeface="+mj-lt"/>
              </a:rPr>
              <a:t>about</a:t>
            </a:r>
            <a:r>
              <a:rPr lang="pt-BR" sz="2000" dirty="0">
                <a:latin typeface="+mj-lt"/>
              </a:rPr>
              <a:t> Neural Networks </a:t>
            </a:r>
            <a:r>
              <a:rPr lang="pt-BR" sz="2000" dirty="0" err="1">
                <a:latin typeface="+mj-lt"/>
              </a:rPr>
              <a:t>and</a:t>
            </a:r>
            <a:r>
              <a:rPr lang="pt-BR" sz="2000" dirty="0">
                <a:latin typeface="+mj-lt"/>
              </a:rPr>
              <a:t> </a:t>
            </a:r>
            <a:r>
              <a:rPr lang="pt-BR" sz="2000" dirty="0" err="1">
                <a:latin typeface="+mj-lt"/>
              </a:rPr>
              <a:t>Backpropagation</a:t>
            </a:r>
            <a:r>
              <a:rPr lang="pt-BR" sz="2000" dirty="0">
                <a:latin typeface="+mj-lt"/>
              </a:rPr>
              <a:t>  </a:t>
            </a:r>
            <a:r>
              <a:rPr lang="pt-BR" sz="2000" dirty="0" err="1">
                <a:latin typeface="+mj-lt"/>
              </a:rPr>
              <a:t>Machine</a:t>
            </a:r>
            <a:r>
              <a:rPr lang="pt-BR" sz="2000" dirty="0">
                <a:latin typeface="+mj-lt"/>
              </a:rPr>
              <a:t> Learning </a:t>
            </a:r>
            <a:r>
              <a:rPr lang="pt-BR" sz="2000" dirty="0" err="1">
                <a:latin typeface="+mj-lt"/>
              </a:rPr>
              <a:t>Easy</a:t>
            </a:r>
            <a:r>
              <a:rPr lang="pt-BR" sz="2000" dirty="0">
                <a:latin typeface="+mj-lt"/>
              </a:rPr>
              <a:t> </a:t>
            </a:r>
            <a:r>
              <a:rPr lang="pt-BR" sz="2000" dirty="0" err="1">
                <a:latin typeface="+mj-lt"/>
              </a:rPr>
              <a:t>and</a:t>
            </a:r>
            <a:r>
              <a:rPr lang="pt-BR" sz="2000" dirty="0">
                <a:latin typeface="+mj-lt"/>
              </a:rPr>
              <a:t> </a:t>
            </a:r>
            <a:r>
              <a:rPr lang="pt-BR" sz="2000" dirty="0" err="1">
                <a:latin typeface="+mj-lt"/>
              </a:rPr>
              <a:t>Fun</a:t>
            </a:r>
            <a:r>
              <a:rPr lang="pt-BR" sz="2000" dirty="0">
                <a:latin typeface="+mj-lt"/>
              </a:rPr>
              <a:t>. https://towardsdatascience.com/everything-you-need-to-know- </a:t>
            </a:r>
            <a:r>
              <a:rPr lang="pt-BR" sz="2000" dirty="0" err="1">
                <a:latin typeface="+mj-lt"/>
              </a:rPr>
              <a:t>about</a:t>
            </a:r>
            <a:r>
              <a:rPr lang="pt-BR" sz="2000" dirty="0">
                <a:latin typeface="+mj-lt"/>
              </a:rPr>
              <a:t>-neural-networks-</a:t>
            </a:r>
            <a:r>
              <a:rPr lang="pt-BR" sz="2000" dirty="0" err="1">
                <a:latin typeface="+mj-lt"/>
              </a:rPr>
              <a:t>and</a:t>
            </a:r>
            <a:r>
              <a:rPr lang="pt-BR" sz="2000" dirty="0">
                <a:latin typeface="+mj-lt"/>
              </a:rPr>
              <a:t>-</a:t>
            </a:r>
            <a:r>
              <a:rPr lang="pt-BR" sz="2000" dirty="0" err="1">
                <a:latin typeface="+mj-lt"/>
              </a:rPr>
              <a:t>backpropagation-machine-learning</a:t>
            </a:r>
            <a:r>
              <a:rPr lang="pt-BR" sz="2000" dirty="0">
                <a:latin typeface="+mj-lt"/>
              </a:rPr>
              <a:t>- made-easy-e5285bc2be3a, 2019. Acessado em Dezembro/2019. </a:t>
            </a:r>
          </a:p>
        </p:txBody>
      </p:sp>
    </p:spTree>
    <p:extLst>
      <p:ext uri="{BB962C8B-B14F-4D97-AF65-F5344CB8AC3E}">
        <p14:creationId xmlns:p14="http://schemas.microsoft.com/office/powerpoint/2010/main" val="15036884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[6] PRATEEK, N. </a:t>
            </a:r>
            <a:r>
              <a:rPr lang="pt-BR" sz="2000" dirty="0" err="1">
                <a:latin typeface="+mj-lt"/>
              </a:rPr>
              <a:t>Statistics</a:t>
            </a:r>
            <a:r>
              <a:rPr lang="pt-BR" sz="2000" dirty="0">
                <a:latin typeface="+mj-lt"/>
              </a:rPr>
              <a:t> </a:t>
            </a:r>
            <a:r>
              <a:rPr lang="pt-BR" sz="2000" dirty="0" err="1">
                <a:latin typeface="+mj-lt"/>
              </a:rPr>
              <a:t>is</a:t>
            </a:r>
            <a:r>
              <a:rPr lang="pt-BR" sz="2000" dirty="0">
                <a:latin typeface="+mj-lt"/>
              </a:rPr>
              <a:t> </a:t>
            </a:r>
            <a:r>
              <a:rPr lang="pt-BR" sz="2000" dirty="0" err="1">
                <a:latin typeface="+mj-lt"/>
              </a:rPr>
              <a:t>Freaking</a:t>
            </a:r>
            <a:r>
              <a:rPr lang="pt-BR" sz="2000" dirty="0">
                <a:latin typeface="+mj-lt"/>
              </a:rPr>
              <a:t> Hard: WTF </a:t>
            </a:r>
            <a:r>
              <a:rPr lang="pt-BR" sz="2000" dirty="0" err="1">
                <a:latin typeface="+mj-lt"/>
              </a:rPr>
              <a:t>is</a:t>
            </a:r>
            <a:r>
              <a:rPr lang="pt-BR" sz="2000" dirty="0">
                <a:latin typeface="+mj-lt"/>
              </a:rPr>
              <a:t> </a:t>
            </a:r>
            <a:r>
              <a:rPr lang="pt-BR" sz="2000" dirty="0" err="1">
                <a:latin typeface="+mj-lt"/>
              </a:rPr>
              <a:t>Activation</a:t>
            </a:r>
            <a:r>
              <a:rPr lang="pt-BR" sz="2000" dirty="0">
                <a:latin typeface="+mj-lt"/>
              </a:rPr>
              <a:t> </a:t>
            </a:r>
            <a:r>
              <a:rPr lang="pt-BR" sz="2000" dirty="0" err="1">
                <a:latin typeface="+mj-lt"/>
              </a:rPr>
              <a:t>func</a:t>
            </a:r>
            <a:r>
              <a:rPr lang="pt-BR" sz="2000" dirty="0">
                <a:latin typeface="+mj-lt"/>
              </a:rPr>
              <a:t>- </a:t>
            </a:r>
            <a:r>
              <a:rPr lang="pt-BR" sz="2000" dirty="0" err="1">
                <a:latin typeface="+mj-lt"/>
              </a:rPr>
              <a:t>tion</a:t>
            </a:r>
            <a:r>
              <a:rPr lang="pt-BR" sz="2000" dirty="0">
                <a:latin typeface="+mj-lt"/>
              </a:rPr>
              <a:t>. https://towardsdatascience.com/statistics-is-freaking- hard-wtf-is-activation-function-df8342cdf292, 2017. Acessado em Dezembro/2019.  </a:t>
            </a:r>
          </a:p>
          <a:p>
            <a:pPr algn="l"/>
            <a:r>
              <a:rPr lang="pt-BR" sz="2000" dirty="0">
                <a:latin typeface="+mj-lt"/>
              </a:rPr>
              <a:t>[7] DERTAT, A. </a:t>
            </a:r>
            <a:r>
              <a:rPr lang="pt-BR" sz="2000" dirty="0" err="1">
                <a:latin typeface="+mj-lt"/>
              </a:rPr>
              <a:t>Applied</a:t>
            </a:r>
            <a:r>
              <a:rPr lang="pt-BR" sz="2000" dirty="0">
                <a:latin typeface="+mj-lt"/>
              </a:rPr>
              <a:t> </a:t>
            </a:r>
            <a:r>
              <a:rPr lang="pt-BR" sz="2000" dirty="0" err="1">
                <a:latin typeface="+mj-lt"/>
              </a:rPr>
              <a:t>Deep</a:t>
            </a:r>
            <a:r>
              <a:rPr lang="pt-BR" sz="2000" dirty="0">
                <a:latin typeface="+mj-lt"/>
              </a:rPr>
              <a:t> Learning - </a:t>
            </a:r>
            <a:r>
              <a:rPr lang="pt-BR" sz="2000" dirty="0" err="1">
                <a:latin typeface="+mj-lt"/>
              </a:rPr>
              <a:t>Part</a:t>
            </a:r>
            <a:r>
              <a:rPr lang="pt-BR" sz="2000" dirty="0">
                <a:latin typeface="+mj-lt"/>
              </a:rPr>
              <a:t> 4: </a:t>
            </a:r>
            <a:r>
              <a:rPr lang="pt-BR" sz="2000" dirty="0" err="1">
                <a:latin typeface="+mj-lt"/>
              </a:rPr>
              <a:t>Convolutional</a:t>
            </a:r>
            <a:r>
              <a:rPr lang="pt-BR" sz="2000" dirty="0">
                <a:latin typeface="+mj-lt"/>
              </a:rPr>
              <a:t> Neural Networks. https://towardsdatascience.com/applied-deep-learning-part-4- convolutional-neural-networks-584bc134c1e2, 2017. Acessado em Dezembro/2019.  </a:t>
            </a:r>
          </a:p>
          <a:p>
            <a:pPr algn="l"/>
            <a:r>
              <a:rPr lang="pt-BR" sz="2000" dirty="0">
                <a:latin typeface="+mj-lt"/>
              </a:rPr>
              <a:t>[8] OLAH, C. </a:t>
            </a:r>
            <a:r>
              <a:rPr lang="pt-BR" sz="2000" dirty="0" err="1">
                <a:latin typeface="+mj-lt"/>
              </a:rPr>
              <a:t>Understanding</a:t>
            </a:r>
            <a:r>
              <a:rPr lang="pt-BR" sz="2000" dirty="0">
                <a:latin typeface="+mj-lt"/>
              </a:rPr>
              <a:t> LSTM Networks. http://colah.github.io/ posts/2015-08-Understanding-LSTMs/, 2017. Acessado em </a:t>
            </a:r>
            <a:r>
              <a:rPr lang="pt-BR" sz="2000" dirty="0" err="1">
                <a:latin typeface="+mj-lt"/>
              </a:rPr>
              <a:t>Ja</a:t>
            </a:r>
            <a:r>
              <a:rPr lang="pt-BR" sz="2000" dirty="0">
                <a:latin typeface="+mj-lt"/>
              </a:rPr>
              <a:t>- </a:t>
            </a:r>
            <a:r>
              <a:rPr lang="pt-BR" sz="2000" dirty="0" err="1">
                <a:latin typeface="+mj-lt"/>
              </a:rPr>
              <a:t>neiro</a:t>
            </a:r>
            <a:r>
              <a:rPr lang="pt-BR" sz="2000" dirty="0">
                <a:latin typeface="+mj-lt"/>
              </a:rPr>
              <a:t>/2020.  </a:t>
            </a:r>
          </a:p>
          <a:p>
            <a:pPr algn="l"/>
            <a:r>
              <a:rPr lang="pt-BR" sz="2000" dirty="0">
                <a:latin typeface="+mj-lt"/>
              </a:rPr>
              <a:t>[9] DONAHUE, J., HENDRICKS, L. A., ROHRBACH, M., et al. </a:t>
            </a:r>
            <a:r>
              <a:rPr lang="pt-BR" sz="2000" dirty="0" err="1">
                <a:latin typeface="+mj-lt"/>
              </a:rPr>
              <a:t>Long-term</a:t>
            </a:r>
            <a:r>
              <a:rPr lang="pt-BR" sz="2000" dirty="0">
                <a:latin typeface="+mj-lt"/>
              </a:rPr>
              <a:t> Re- </a:t>
            </a:r>
            <a:r>
              <a:rPr lang="pt-BR" sz="2000" dirty="0" err="1">
                <a:latin typeface="+mj-lt"/>
              </a:rPr>
              <a:t>current</a:t>
            </a:r>
            <a:r>
              <a:rPr lang="pt-BR" sz="2000" dirty="0">
                <a:latin typeface="+mj-lt"/>
              </a:rPr>
              <a:t> </a:t>
            </a:r>
            <a:r>
              <a:rPr lang="pt-BR" sz="2000" dirty="0" err="1">
                <a:latin typeface="+mj-lt"/>
              </a:rPr>
              <a:t>Convolutional</a:t>
            </a:r>
            <a:r>
              <a:rPr lang="pt-BR" sz="2000" dirty="0">
                <a:latin typeface="+mj-lt"/>
              </a:rPr>
              <a:t> Networks for Visual </a:t>
            </a:r>
            <a:r>
              <a:rPr lang="pt-BR" sz="2000" dirty="0" err="1">
                <a:latin typeface="+mj-lt"/>
              </a:rPr>
              <a:t>Recognition</a:t>
            </a:r>
            <a:r>
              <a:rPr lang="pt-BR" sz="2000" dirty="0">
                <a:latin typeface="+mj-lt"/>
              </a:rPr>
              <a:t> </a:t>
            </a:r>
            <a:r>
              <a:rPr lang="pt-BR" sz="2000" dirty="0" err="1">
                <a:latin typeface="+mj-lt"/>
              </a:rPr>
              <a:t>and</a:t>
            </a:r>
            <a:r>
              <a:rPr lang="pt-BR" sz="2000" dirty="0">
                <a:latin typeface="+mj-lt"/>
              </a:rPr>
              <a:t> </a:t>
            </a:r>
            <a:r>
              <a:rPr lang="pt-BR" sz="2000" dirty="0" err="1">
                <a:latin typeface="+mj-lt"/>
              </a:rPr>
              <a:t>Description</a:t>
            </a:r>
            <a:r>
              <a:rPr lang="pt-BR" sz="2000" dirty="0">
                <a:latin typeface="+mj-lt"/>
              </a:rPr>
              <a:t>, jun. 2015.  </a:t>
            </a:r>
          </a:p>
          <a:p>
            <a:pPr algn="l"/>
            <a:r>
              <a:rPr lang="pt-BR" sz="2000" dirty="0">
                <a:latin typeface="+mj-lt"/>
              </a:rPr>
              <a:t>[10] CUI, Z., KE, R., PU, Z., et al. </a:t>
            </a:r>
            <a:r>
              <a:rPr lang="pt-BR" sz="2000" dirty="0" err="1">
                <a:latin typeface="+mj-lt"/>
              </a:rPr>
              <a:t>Stacked</a:t>
            </a:r>
            <a:r>
              <a:rPr lang="pt-BR" sz="2000" dirty="0">
                <a:latin typeface="+mj-lt"/>
              </a:rPr>
              <a:t> </a:t>
            </a:r>
            <a:r>
              <a:rPr lang="pt-BR" sz="2000" dirty="0" err="1">
                <a:latin typeface="+mj-lt"/>
              </a:rPr>
              <a:t>Bidirectional</a:t>
            </a:r>
            <a:r>
              <a:rPr lang="pt-BR" sz="2000" dirty="0">
                <a:latin typeface="+mj-lt"/>
              </a:rPr>
              <a:t> </a:t>
            </a:r>
            <a:r>
              <a:rPr lang="pt-BR" sz="2000" dirty="0" err="1">
                <a:latin typeface="+mj-lt"/>
              </a:rPr>
              <a:t>and</a:t>
            </a:r>
            <a:r>
              <a:rPr lang="pt-BR" sz="2000" dirty="0">
                <a:latin typeface="+mj-lt"/>
              </a:rPr>
              <a:t> </a:t>
            </a:r>
            <a:r>
              <a:rPr lang="pt-BR" sz="2000" dirty="0" err="1">
                <a:latin typeface="+mj-lt"/>
              </a:rPr>
              <a:t>Unidirectional</a:t>
            </a:r>
            <a:r>
              <a:rPr lang="pt-BR" sz="2000" dirty="0">
                <a:latin typeface="+mj-lt"/>
              </a:rPr>
              <a:t> LSTM </a:t>
            </a:r>
            <a:r>
              <a:rPr lang="pt-BR" sz="2000" dirty="0" err="1">
                <a:latin typeface="+mj-lt"/>
              </a:rPr>
              <a:t>Recurrent</a:t>
            </a:r>
            <a:r>
              <a:rPr lang="pt-BR" sz="2000" dirty="0">
                <a:latin typeface="+mj-lt"/>
              </a:rPr>
              <a:t> Neural Network for Network-</a:t>
            </a:r>
            <a:r>
              <a:rPr lang="pt-BR" sz="2000" dirty="0" err="1">
                <a:latin typeface="+mj-lt"/>
              </a:rPr>
              <a:t>wide</a:t>
            </a:r>
            <a:r>
              <a:rPr lang="pt-BR" sz="2000" dirty="0">
                <a:latin typeface="+mj-lt"/>
              </a:rPr>
              <a:t> </a:t>
            </a:r>
            <a:r>
              <a:rPr lang="pt-BR" sz="2000" dirty="0" err="1">
                <a:latin typeface="+mj-lt"/>
              </a:rPr>
              <a:t>Trac</a:t>
            </a:r>
            <a:r>
              <a:rPr lang="pt-BR" sz="2000" dirty="0">
                <a:latin typeface="+mj-lt"/>
              </a:rPr>
              <a:t> </a:t>
            </a:r>
            <a:r>
              <a:rPr lang="pt-BR" sz="2000" dirty="0" err="1">
                <a:latin typeface="+mj-lt"/>
              </a:rPr>
              <a:t>Speed</a:t>
            </a:r>
            <a:r>
              <a:rPr lang="pt-BR" sz="2000" dirty="0">
                <a:latin typeface="+mj-lt"/>
              </a:rPr>
              <a:t> </a:t>
            </a:r>
            <a:r>
              <a:rPr lang="pt-BR" sz="2000" dirty="0" err="1">
                <a:latin typeface="+mj-lt"/>
              </a:rPr>
              <a:t>Prediction</a:t>
            </a:r>
            <a:r>
              <a:rPr lang="pt-BR" sz="2000" dirty="0">
                <a:latin typeface="+mj-lt"/>
              </a:rPr>
              <a:t>, . </a:t>
            </a:r>
          </a:p>
        </p:txBody>
      </p:sp>
    </p:spTree>
    <p:extLst>
      <p:ext uri="{BB962C8B-B14F-4D97-AF65-F5344CB8AC3E}">
        <p14:creationId xmlns:p14="http://schemas.microsoft.com/office/powerpoint/2010/main" val="23784768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[11] SRIVASTAVA, N., HINTON, G., KRIZHEVSKY, A., et al. </a:t>
            </a:r>
            <a:r>
              <a:rPr lang="pt-BR" sz="2000" dirty="0" err="1">
                <a:latin typeface="+mj-lt"/>
              </a:rPr>
              <a:t>Dropout</a:t>
            </a:r>
            <a:r>
              <a:rPr lang="pt-BR" sz="2000" dirty="0">
                <a:latin typeface="+mj-lt"/>
              </a:rPr>
              <a:t>: A </a:t>
            </a:r>
            <a:r>
              <a:rPr lang="pt-BR" sz="2000" dirty="0" err="1">
                <a:latin typeface="+mj-lt"/>
              </a:rPr>
              <a:t>Simple</a:t>
            </a:r>
            <a:r>
              <a:rPr lang="pt-BR" sz="2000" dirty="0">
                <a:latin typeface="+mj-lt"/>
              </a:rPr>
              <a:t> Way </a:t>
            </a:r>
            <a:r>
              <a:rPr lang="pt-BR" sz="2000" dirty="0" err="1">
                <a:latin typeface="+mj-lt"/>
              </a:rPr>
              <a:t>to</a:t>
            </a:r>
            <a:r>
              <a:rPr lang="pt-BR" sz="2000" dirty="0">
                <a:latin typeface="+mj-lt"/>
              </a:rPr>
              <a:t> </a:t>
            </a:r>
            <a:r>
              <a:rPr lang="pt-BR" sz="2000" dirty="0" err="1">
                <a:latin typeface="+mj-lt"/>
              </a:rPr>
              <a:t>Prevent</a:t>
            </a:r>
            <a:r>
              <a:rPr lang="pt-BR" sz="2000" dirty="0">
                <a:latin typeface="+mj-lt"/>
              </a:rPr>
              <a:t> Neural Networks </a:t>
            </a:r>
            <a:r>
              <a:rPr lang="pt-BR" sz="2000" dirty="0" err="1">
                <a:latin typeface="+mj-lt"/>
              </a:rPr>
              <a:t>from</a:t>
            </a:r>
            <a:r>
              <a:rPr lang="pt-BR" sz="2000" dirty="0">
                <a:latin typeface="+mj-lt"/>
              </a:rPr>
              <a:t> </a:t>
            </a:r>
            <a:r>
              <a:rPr lang="pt-BR" sz="2000" dirty="0" err="1">
                <a:latin typeface="+mj-lt"/>
              </a:rPr>
              <a:t>Overfitting</a:t>
            </a:r>
            <a:r>
              <a:rPr lang="pt-BR" sz="2000" dirty="0">
                <a:latin typeface="+mj-lt"/>
              </a:rPr>
              <a:t>, 2014.  </a:t>
            </a:r>
          </a:p>
          <a:p>
            <a:pPr algn="l"/>
            <a:r>
              <a:rPr lang="pt-BR" sz="2000" dirty="0">
                <a:latin typeface="+mj-lt"/>
              </a:rPr>
              <a:t>[12] AMEISEN, E. </a:t>
            </a:r>
            <a:r>
              <a:rPr lang="pt-BR" sz="2000" dirty="0" err="1">
                <a:latin typeface="+mj-lt"/>
              </a:rPr>
              <a:t>How</a:t>
            </a:r>
            <a:r>
              <a:rPr lang="pt-BR" sz="2000" dirty="0">
                <a:latin typeface="+mj-lt"/>
              </a:rPr>
              <a:t> </a:t>
            </a:r>
            <a:r>
              <a:rPr lang="pt-BR" sz="2000" dirty="0" err="1">
                <a:latin typeface="+mj-lt"/>
              </a:rPr>
              <a:t>to</a:t>
            </a:r>
            <a:r>
              <a:rPr lang="pt-BR" sz="2000" dirty="0">
                <a:latin typeface="+mj-lt"/>
              </a:rPr>
              <a:t> solve 90 </a:t>
            </a:r>
            <a:r>
              <a:rPr lang="pt-BR" sz="2000" dirty="0" err="1">
                <a:latin typeface="+mj-lt"/>
              </a:rPr>
              <a:t>of</a:t>
            </a:r>
            <a:r>
              <a:rPr lang="pt-BR" sz="2000" dirty="0">
                <a:latin typeface="+mj-lt"/>
              </a:rPr>
              <a:t> NLP </a:t>
            </a:r>
            <a:r>
              <a:rPr lang="pt-BR" sz="2000" dirty="0" err="1">
                <a:latin typeface="+mj-lt"/>
              </a:rPr>
              <a:t>problems</a:t>
            </a:r>
            <a:r>
              <a:rPr lang="pt-BR" sz="2000" dirty="0">
                <a:latin typeface="+mj-lt"/>
              </a:rPr>
              <a:t>: a </a:t>
            </a:r>
            <a:r>
              <a:rPr lang="pt-BR" sz="2000" dirty="0" err="1">
                <a:latin typeface="+mj-lt"/>
              </a:rPr>
              <a:t>step-by-step</a:t>
            </a:r>
            <a:r>
              <a:rPr lang="pt-BR" sz="2000" dirty="0">
                <a:latin typeface="+mj-lt"/>
              </a:rPr>
              <a:t> </a:t>
            </a:r>
            <a:r>
              <a:rPr lang="pt-BR" sz="2000" dirty="0" err="1">
                <a:latin typeface="+mj-lt"/>
              </a:rPr>
              <a:t>guide</a:t>
            </a:r>
            <a:r>
              <a:rPr lang="pt-BR" sz="2000" dirty="0">
                <a:latin typeface="+mj-lt"/>
              </a:rPr>
              <a:t>. https://blog.insightdatascience.com/how-to-solve-90-of-nlp- problems-a-step-by-step-guide-fda605278e4e, 2018. Acessado em Dezembro/2019.  </a:t>
            </a:r>
          </a:p>
          <a:p>
            <a:pPr algn="l"/>
            <a:r>
              <a:rPr lang="pt-BR" sz="2000" dirty="0">
                <a:latin typeface="+mj-lt"/>
              </a:rPr>
              <a:t>[13] MIKOLOV, T., CHEN, K., CORRADO, G., et al. </a:t>
            </a:r>
            <a:r>
              <a:rPr lang="pt-BR" sz="2000" dirty="0" err="1">
                <a:latin typeface="+mj-lt"/>
              </a:rPr>
              <a:t>Ecient</a:t>
            </a:r>
            <a:r>
              <a:rPr lang="pt-BR" sz="2000" dirty="0">
                <a:latin typeface="+mj-lt"/>
              </a:rPr>
              <a:t> </a:t>
            </a:r>
            <a:r>
              <a:rPr lang="pt-BR" sz="2000" dirty="0" err="1">
                <a:latin typeface="+mj-lt"/>
              </a:rPr>
              <a:t>Estimation</a:t>
            </a:r>
            <a:r>
              <a:rPr lang="pt-BR" sz="2000" dirty="0">
                <a:latin typeface="+mj-lt"/>
              </a:rPr>
              <a:t> </a:t>
            </a:r>
            <a:r>
              <a:rPr lang="pt-BR" sz="2000" dirty="0" err="1">
                <a:latin typeface="+mj-lt"/>
              </a:rPr>
              <a:t>of</a:t>
            </a:r>
            <a:r>
              <a:rPr lang="pt-BR" sz="2000" dirty="0">
                <a:latin typeface="+mj-lt"/>
              </a:rPr>
              <a:t> Word </a:t>
            </a:r>
            <a:r>
              <a:rPr lang="pt-BR" sz="2000" dirty="0" err="1">
                <a:latin typeface="+mj-lt"/>
              </a:rPr>
              <a:t>Representations</a:t>
            </a:r>
            <a:r>
              <a:rPr lang="pt-BR" sz="2000" dirty="0">
                <a:latin typeface="+mj-lt"/>
              </a:rPr>
              <a:t> in Vector Space, 2013.  </a:t>
            </a:r>
          </a:p>
          <a:p>
            <a:pPr algn="l"/>
            <a:r>
              <a:rPr lang="pt-BR" sz="2000" dirty="0">
                <a:latin typeface="+mj-lt"/>
              </a:rPr>
              <a:t>[14] GitHub: </a:t>
            </a:r>
            <a:r>
              <a:rPr lang="pt-BR" sz="2000" dirty="0" err="1">
                <a:latin typeface="+mj-lt"/>
              </a:rPr>
              <a:t>facebookresearch</a:t>
            </a:r>
            <a:r>
              <a:rPr lang="pt-BR" sz="2000" dirty="0">
                <a:latin typeface="+mj-lt"/>
              </a:rPr>
              <a:t> / </a:t>
            </a:r>
            <a:r>
              <a:rPr lang="pt-BR" sz="2000" dirty="0" err="1">
                <a:latin typeface="+mj-lt"/>
              </a:rPr>
              <a:t>pytext</a:t>
            </a:r>
            <a:r>
              <a:rPr lang="pt-BR" sz="2000" dirty="0">
                <a:latin typeface="+mj-lt"/>
              </a:rPr>
              <a:t>. https://github.com/ </a:t>
            </a:r>
            <a:r>
              <a:rPr lang="pt-BR" sz="2000" dirty="0" err="1">
                <a:latin typeface="+mj-lt"/>
              </a:rPr>
              <a:t>facebookresearch</a:t>
            </a:r>
            <a:r>
              <a:rPr lang="pt-BR" sz="2000" dirty="0">
                <a:latin typeface="+mj-lt"/>
              </a:rPr>
              <a:t>/</a:t>
            </a:r>
            <a:r>
              <a:rPr lang="pt-BR" sz="2000" dirty="0" err="1">
                <a:latin typeface="+mj-lt"/>
              </a:rPr>
              <a:t>pytext</a:t>
            </a:r>
            <a:r>
              <a:rPr lang="pt-BR" sz="2000" dirty="0">
                <a:latin typeface="+mj-lt"/>
              </a:rPr>
              <a:t>, . Acessado em Janeiro/2020.  </a:t>
            </a:r>
          </a:p>
          <a:p>
            <a:pPr algn="l"/>
            <a:r>
              <a:rPr lang="pt-BR" sz="2000" dirty="0">
                <a:latin typeface="+mj-lt"/>
              </a:rPr>
              <a:t>[15] Índice Bovespa (Ibovespa). http://www.bmfbovespa.com.br/pt_br/ produtos/</a:t>
            </a:r>
            <a:r>
              <a:rPr lang="pt-BR" sz="2000" dirty="0" err="1">
                <a:latin typeface="+mj-lt"/>
              </a:rPr>
              <a:t>indices</a:t>
            </a:r>
            <a:r>
              <a:rPr lang="pt-BR" sz="2000" dirty="0">
                <a:latin typeface="+mj-lt"/>
              </a:rPr>
              <a:t>/</a:t>
            </a:r>
            <a:r>
              <a:rPr lang="pt-BR" sz="2000" dirty="0" err="1">
                <a:latin typeface="+mj-lt"/>
              </a:rPr>
              <a:t>indices</a:t>
            </a:r>
            <a:r>
              <a:rPr lang="pt-BR" sz="2000" dirty="0">
                <a:latin typeface="+mj-lt"/>
              </a:rPr>
              <a:t>-amplos/</a:t>
            </a:r>
            <a:r>
              <a:rPr lang="pt-BR" sz="2000" dirty="0" err="1">
                <a:latin typeface="+mj-lt"/>
              </a:rPr>
              <a:t>indice-ibovespa-ibovespa</a:t>
            </a:r>
            <a:r>
              <a:rPr lang="pt-BR" sz="2000" dirty="0">
                <a:latin typeface="+mj-lt"/>
              </a:rPr>
              <a:t>- composicao-da-carteira.htm. Acessado em Dezembro/2019. </a:t>
            </a:r>
          </a:p>
        </p:txBody>
      </p:sp>
    </p:spTree>
    <p:extLst>
      <p:ext uri="{BB962C8B-B14F-4D97-AF65-F5344CB8AC3E}">
        <p14:creationId xmlns:p14="http://schemas.microsoft.com/office/powerpoint/2010/main" val="42929163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[16] ALY, A., LAKHOTIA, K., ZHAO, S., et al. PYTEXT: A SEAMLESS PATH FROM NLP RESEARCH TO PRODUCTION, dez. 2018.  </a:t>
            </a:r>
          </a:p>
          <a:p>
            <a:pPr algn="l"/>
            <a:r>
              <a:rPr lang="pt-BR" sz="2000" dirty="0">
                <a:latin typeface="+mj-lt"/>
              </a:rPr>
              <a:t>[17] ALVES, V. A. IDENTIFICAÇÃO DE GÊNERO EM LETRAS MUSICAIS UTILIZANDO REDES PROFUNDAS E PYTEXT, jul. 2019.  </a:t>
            </a:r>
          </a:p>
          <a:p>
            <a:pPr algn="l"/>
            <a:r>
              <a:rPr lang="pt-BR" sz="2000" dirty="0">
                <a:latin typeface="+mj-lt"/>
              </a:rPr>
              <a:t>[18] DO PAVINI, A. Cresce número de pessoas físicas como profissionais na Bolsa. https://exame.abril.com.br/seu-dinheiro/cresce-numero- de-pessoas-</a:t>
            </a:r>
            <a:r>
              <a:rPr lang="pt-BR" sz="2000" dirty="0" err="1">
                <a:latin typeface="+mj-lt"/>
              </a:rPr>
              <a:t>fisicas</a:t>
            </a:r>
            <a:r>
              <a:rPr lang="pt-BR" sz="2000" dirty="0">
                <a:latin typeface="+mj-lt"/>
              </a:rPr>
              <a:t>-como-profissionais-na-bolsa/, 2019. Aces- sado em Dezembro/2019.  </a:t>
            </a:r>
          </a:p>
          <a:p>
            <a:pPr algn="l"/>
            <a:r>
              <a:rPr lang="pt-BR" sz="2000" dirty="0">
                <a:latin typeface="+mj-lt"/>
              </a:rPr>
              <a:t>[19] BACHINSKIY, A. The </a:t>
            </a:r>
            <a:r>
              <a:rPr lang="pt-BR" sz="2000" dirty="0" err="1">
                <a:latin typeface="+mj-lt"/>
              </a:rPr>
              <a:t>Growing</a:t>
            </a:r>
            <a:r>
              <a:rPr lang="pt-BR" sz="2000" dirty="0">
                <a:latin typeface="+mj-lt"/>
              </a:rPr>
              <a:t> </a:t>
            </a:r>
            <a:r>
              <a:rPr lang="pt-BR" sz="2000" dirty="0" err="1">
                <a:latin typeface="+mj-lt"/>
              </a:rPr>
              <a:t>Impact</a:t>
            </a:r>
            <a:r>
              <a:rPr lang="pt-BR" sz="2000" dirty="0">
                <a:latin typeface="+mj-lt"/>
              </a:rPr>
              <a:t> </a:t>
            </a:r>
            <a:r>
              <a:rPr lang="pt-BR" sz="2000" dirty="0" err="1">
                <a:latin typeface="+mj-lt"/>
              </a:rPr>
              <a:t>of</a:t>
            </a:r>
            <a:r>
              <a:rPr lang="pt-BR" sz="2000" dirty="0">
                <a:latin typeface="+mj-lt"/>
              </a:rPr>
              <a:t> AI in Financial Services: </a:t>
            </a:r>
            <a:r>
              <a:rPr lang="pt-BR" sz="2000" dirty="0" err="1">
                <a:latin typeface="+mj-lt"/>
              </a:rPr>
              <a:t>Six</a:t>
            </a:r>
            <a:r>
              <a:rPr lang="pt-BR" sz="2000" dirty="0">
                <a:latin typeface="+mj-lt"/>
              </a:rPr>
              <a:t> </a:t>
            </a:r>
            <a:r>
              <a:rPr lang="pt-BR" sz="2000" dirty="0" err="1">
                <a:latin typeface="+mj-lt"/>
              </a:rPr>
              <a:t>Examples</a:t>
            </a:r>
            <a:r>
              <a:rPr lang="pt-BR" sz="2000" dirty="0">
                <a:latin typeface="+mj-lt"/>
              </a:rPr>
              <a:t>. https://towardsdatascience.com/the-growing-impact- of-ai-in-financial-services-six-examples-da386c0301b2, 2019. Acessado em Dezembro/2019.  </a:t>
            </a:r>
          </a:p>
          <a:p>
            <a:pPr algn="l"/>
            <a:r>
              <a:rPr lang="pt-BR" sz="2000" dirty="0">
                <a:latin typeface="+mj-lt"/>
              </a:rPr>
              <a:t>[20] CANTO, L. G. Stock Market </a:t>
            </a:r>
            <a:r>
              <a:rPr lang="pt-BR" sz="2000" dirty="0" err="1">
                <a:latin typeface="+mj-lt"/>
              </a:rPr>
              <a:t>Predictor</a:t>
            </a:r>
            <a:r>
              <a:rPr lang="pt-BR" sz="2000" dirty="0">
                <a:latin typeface="+mj-lt"/>
              </a:rPr>
              <a:t>. https://github.com/lgcanto/ stock-</a:t>
            </a:r>
            <a:r>
              <a:rPr lang="pt-BR" sz="2000" dirty="0" err="1">
                <a:latin typeface="+mj-lt"/>
              </a:rPr>
              <a:t>market</a:t>
            </a:r>
            <a:r>
              <a:rPr lang="pt-BR" sz="2000" dirty="0">
                <a:latin typeface="+mj-lt"/>
              </a:rPr>
              <a:t>-</a:t>
            </a:r>
            <a:r>
              <a:rPr lang="pt-BR" sz="2000" dirty="0" err="1">
                <a:latin typeface="+mj-lt"/>
              </a:rPr>
              <a:t>predictor</a:t>
            </a:r>
            <a:r>
              <a:rPr lang="pt-BR" sz="2000" dirty="0">
                <a:latin typeface="+mj-lt"/>
              </a:rPr>
              <a:t>/, 2019. Acessado em Dezembro/2019. </a:t>
            </a:r>
          </a:p>
        </p:txBody>
      </p:sp>
    </p:spTree>
    <p:extLst>
      <p:ext uri="{BB962C8B-B14F-4D97-AF65-F5344CB8AC3E}">
        <p14:creationId xmlns:p14="http://schemas.microsoft.com/office/powerpoint/2010/main" val="19785319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m para clear logo">
            <a:extLst>
              <a:ext uri="{FF2B5EF4-FFF2-40B4-BE49-F238E27FC236}">
                <a16:creationId xmlns:a16="http://schemas.microsoft.com/office/drawing/2014/main" id="{B2474773-9EFC-42A1-AD77-3C5346548A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599" y="2709867"/>
            <a:ext cx="2521582" cy="2521582"/>
          </a:xfrm>
          <a:prstGeom prst="rect">
            <a:avLst/>
          </a:prstGeom>
          <a:noFill/>
          <a:extLst>
            <a:ext uri="{909E8E84-426E-40DD-AFC4-6F175D3DCCD1}">
              <a14:hiddenFill xmlns:a14="http://schemas.microsoft.com/office/drawing/2010/main">
                <a:solidFill>
                  <a:srgbClr val="FFFFFF"/>
                </a:solidFill>
              </a14:hiddenFill>
            </a:ext>
          </a:extLst>
        </p:spPr>
      </p:pic>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1988013"/>
            <a:ext cx="10950359" cy="1776120"/>
          </a:xfrm>
        </p:spPr>
        <p:txBody>
          <a:bodyPr>
            <a:normAutofit/>
          </a:bodyPr>
          <a:lstStyle/>
          <a:p>
            <a:pPr marL="457200" indent="-457200" algn="l">
              <a:buFontTx/>
              <a:buChar char="-"/>
            </a:pPr>
            <a:r>
              <a:rPr lang="pt-BR" sz="2800" dirty="0">
                <a:latin typeface="+mj-lt"/>
              </a:rPr>
              <a:t>Na B3, as ações são negociadas durante o pregão eletrônico através das corretoras, em dias úteis das 10:00 às 17:00</a:t>
            </a:r>
          </a:p>
        </p:txBody>
      </p:sp>
      <p:pic>
        <p:nvPicPr>
          <p:cNvPr id="2054" name="Picture 6" descr="Resultado de imagem para easyinvest logo">
            <a:extLst>
              <a:ext uri="{FF2B5EF4-FFF2-40B4-BE49-F238E27FC236}">
                <a16:creationId xmlns:a16="http://schemas.microsoft.com/office/drawing/2014/main" id="{184D1D1A-6C8A-4AFE-85A2-481E2BD35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264" y="5423707"/>
            <a:ext cx="4356115" cy="81729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sultado de imagem para xp investimentos logo">
            <a:extLst>
              <a:ext uri="{FF2B5EF4-FFF2-40B4-BE49-F238E27FC236}">
                <a16:creationId xmlns:a16="http://schemas.microsoft.com/office/drawing/2014/main" id="{002E09D4-44F2-459F-A716-E2E9D061A5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3111" y="5337056"/>
            <a:ext cx="4619625" cy="9906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Resultado de imagem para ágora logo">
            <a:extLst>
              <a:ext uri="{FF2B5EF4-FFF2-40B4-BE49-F238E27FC236}">
                <a16:creationId xmlns:a16="http://schemas.microsoft.com/office/drawing/2014/main" id="{1989B4E2-3761-4DD4-8F88-5AC67F5CBF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3111" y="3454986"/>
            <a:ext cx="3959441" cy="1236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7373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[21] MOREIRA, M. Fusão entre </a:t>
            </a:r>
            <a:r>
              <a:rPr lang="pt-BR" sz="2000" dirty="0" err="1">
                <a:latin typeface="+mj-lt"/>
              </a:rPr>
              <a:t>BM&amp;FBovespa</a:t>
            </a:r>
            <a:r>
              <a:rPr lang="pt-BR" sz="2000" dirty="0">
                <a:latin typeface="+mj-lt"/>
              </a:rPr>
              <a:t> e </a:t>
            </a:r>
            <a:r>
              <a:rPr lang="pt-BR" sz="2000" dirty="0" err="1">
                <a:latin typeface="+mj-lt"/>
              </a:rPr>
              <a:t>Cetip</a:t>
            </a:r>
            <a:r>
              <a:rPr lang="pt-BR" sz="2000" dirty="0">
                <a:latin typeface="+mj-lt"/>
              </a:rPr>
              <a:t> cria a B3, 5ª maior bolsa de valores do mundo. http://agenciabrasil.ebc.com.br/ economia/noticia/2017-03/</a:t>
            </a:r>
            <a:r>
              <a:rPr lang="pt-BR" sz="2000" dirty="0" err="1">
                <a:latin typeface="+mj-lt"/>
              </a:rPr>
              <a:t>fusao</a:t>
            </a:r>
            <a:r>
              <a:rPr lang="pt-BR" sz="2000" dirty="0">
                <a:latin typeface="+mj-lt"/>
              </a:rPr>
              <a:t>-entre-</a:t>
            </a:r>
            <a:r>
              <a:rPr lang="pt-BR" sz="2000" dirty="0" err="1">
                <a:latin typeface="+mj-lt"/>
              </a:rPr>
              <a:t>bmfbovespa</a:t>
            </a:r>
            <a:r>
              <a:rPr lang="pt-BR" sz="2000" dirty="0">
                <a:latin typeface="+mj-lt"/>
              </a:rPr>
              <a:t>-e-</a:t>
            </a:r>
            <a:r>
              <a:rPr lang="pt-BR" sz="2000" dirty="0" err="1">
                <a:latin typeface="+mj-lt"/>
              </a:rPr>
              <a:t>cetip</a:t>
            </a:r>
            <a:r>
              <a:rPr lang="pt-BR" sz="2000" dirty="0">
                <a:latin typeface="+mj-lt"/>
              </a:rPr>
              <a:t>- cria-b3-5a-maior-bolsa-de-valores-do-mundo, 2017. Acessado em Dezembro/2019.  </a:t>
            </a:r>
          </a:p>
          <a:p>
            <a:pPr algn="l"/>
            <a:r>
              <a:rPr lang="pt-BR" sz="2000" dirty="0">
                <a:latin typeface="+mj-lt"/>
              </a:rPr>
              <a:t>[22] WAWRZENIAK, D. O Que É Análise Técnica? https://www. bussoladoinvestidor.com.br/o-que-e-analise-</a:t>
            </a:r>
            <a:r>
              <a:rPr lang="pt-BR" sz="2000" dirty="0" err="1">
                <a:latin typeface="+mj-lt"/>
              </a:rPr>
              <a:t>tecnica</a:t>
            </a:r>
            <a:r>
              <a:rPr lang="pt-BR" sz="2000" dirty="0">
                <a:latin typeface="+mj-lt"/>
              </a:rPr>
              <a:t>/, 2018. Acessado em Dezembro/2019.  </a:t>
            </a:r>
          </a:p>
          <a:p>
            <a:pPr algn="l"/>
            <a:r>
              <a:rPr lang="pt-BR" sz="2000" dirty="0">
                <a:latin typeface="+mj-lt"/>
              </a:rPr>
              <a:t>[23] WAWRZENIAK, D. O Que É Análise Fundamentalista? https://www. bussoladoinvestidor.com.br/o-que-e-analise-fundamentalista/, 2018. Acessado em Dezembro/2019.  </a:t>
            </a:r>
          </a:p>
          <a:p>
            <a:pPr algn="l"/>
            <a:r>
              <a:rPr lang="pt-BR" sz="2000" dirty="0">
                <a:latin typeface="+mj-lt"/>
              </a:rPr>
              <a:t>[24] MALKIEL, B. G. </a:t>
            </a:r>
            <a:r>
              <a:rPr lang="pt-BR" sz="2000" dirty="0" err="1">
                <a:latin typeface="+mj-lt"/>
              </a:rPr>
              <a:t>Ecient</a:t>
            </a:r>
            <a:r>
              <a:rPr lang="pt-BR" sz="2000" dirty="0">
                <a:latin typeface="+mj-lt"/>
              </a:rPr>
              <a:t> Market </a:t>
            </a:r>
            <a:r>
              <a:rPr lang="pt-BR" sz="2000" dirty="0" err="1">
                <a:latin typeface="+mj-lt"/>
              </a:rPr>
              <a:t>Hypothesis</a:t>
            </a:r>
            <a:r>
              <a:rPr lang="pt-BR" sz="2000" dirty="0">
                <a:latin typeface="+mj-lt"/>
              </a:rPr>
              <a:t>, </a:t>
            </a:r>
            <a:r>
              <a:rPr lang="pt-BR" sz="2000" dirty="0" err="1">
                <a:latin typeface="+mj-lt"/>
              </a:rPr>
              <a:t>Finance</a:t>
            </a:r>
            <a:r>
              <a:rPr lang="pt-BR" sz="2000" dirty="0">
                <a:latin typeface="+mj-lt"/>
              </a:rPr>
              <a:t>, pp. 127134, 1989.  </a:t>
            </a:r>
          </a:p>
          <a:p>
            <a:pPr algn="l"/>
            <a:r>
              <a:rPr lang="pt-BR" sz="2000" dirty="0">
                <a:latin typeface="+mj-lt"/>
              </a:rPr>
              <a:t>[25] Análise Técnica x Análise Fundamentalista. https://www.tororadar. com.br/investimento/analise-</a:t>
            </a:r>
            <a:r>
              <a:rPr lang="pt-BR" sz="2000" dirty="0" err="1">
                <a:latin typeface="+mj-lt"/>
              </a:rPr>
              <a:t>tecnica</a:t>
            </a:r>
            <a:r>
              <a:rPr lang="pt-BR" sz="2000" dirty="0">
                <a:latin typeface="+mj-lt"/>
              </a:rPr>
              <a:t>/analise-</a:t>
            </a:r>
            <a:r>
              <a:rPr lang="pt-BR" sz="2000" dirty="0" err="1">
                <a:latin typeface="+mj-lt"/>
              </a:rPr>
              <a:t>tecnica</a:t>
            </a:r>
            <a:r>
              <a:rPr lang="pt-BR" sz="2000" dirty="0">
                <a:latin typeface="+mj-lt"/>
              </a:rPr>
              <a:t>-x- fundamentalista. Acessado em Dezembro/2019. </a:t>
            </a:r>
          </a:p>
        </p:txBody>
      </p:sp>
    </p:spTree>
    <p:extLst>
      <p:ext uri="{BB962C8B-B14F-4D97-AF65-F5344CB8AC3E}">
        <p14:creationId xmlns:p14="http://schemas.microsoft.com/office/powerpoint/2010/main" val="2098085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[26] JORDAN, M. I., MITCHELL, T. M. </a:t>
            </a:r>
            <a:r>
              <a:rPr lang="pt-BR" sz="2000" dirty="0" err="1">
                <a:latin typeface="+mj-lt"/>
              </a:rPr>
              <a:t>Machine</a:t>
            </a:r>
            <a:r>
              <a:rPr lang="pt-BR" sz="2000" dirty="0">
                <a:latin typeface="+mj-lt"/>
              </a:rPr>
              <a:t> </a:t>
            </a:r>
            <a:r>
              <a:rPr lang="pt-BR" sz="2000" dirty="0" err="1">
                <a:latin typeface="+mj-lt"/>
              </a:rPr>
              <a:t>learning</a:t>
            </a:r>
            <a:r>
              <a:rPr lang="pt-BR" sz="2000" dirty="0">
                <a:latin typeface="+mj-lt"/>
              </a:rPr>
              <a:t>: </a:t>
            </a:r>
            <a:r>
              <a:rPr lang="pt-BR" sz="2000" dirty="0" err="1">
                <a:latin typeface="+mj-lt"/>
              </a:rPr>
              <a:t>Trends</a:t>
            </a:r>
            <a:r>
              <a:rPr lang="pt-BR" sz="2000" dirty="0">
                <a:latin typeface="+mj-lt"/>
              </a:rPr>
              <a:t>, perspectives, </a:t>
            </a:r>
            <a:r>
              <a:rPr lang="pt-BR" sz="2000" dirty="0" err="1">
                <a:latin typeface="+mj-lt"/>
              </a:rPr>
              <a:t>and</a:t>
            </a:r>
            <a:r>
              <a:rPr lang="pt-BR" sz="2000" dirty="0">
                <a:latin typeface="+mj-lt"/>
              </a:rPr>
              <a:t> prospects, Science, v. 349, pp. 8089, jul. 2015.  </a:t>
            </a:r>
          </a:p>
          <a:p>
            <a:pPr algn="l"/>
            <a:r>
              <a:rPr lang="pt-BR" sz="2000" dirty="0">
                <a:latin typeface="+mj-lt"/>
              </a:rPr>
              <a:t>[27] MITCHELL, T. M. </a:t>
            </a:r>
            <a:r>
              <a:rPr lang="pt-BR" sz="2000" dirty="0" err="1">
                <a:latin typeface="+mj-lt"/>
              </a:rPr>
              <a:t>Machine</a:t>
            </a:r>
            <a:r>
              <a:rPr lang="pt-BR" sz="2000" dirty="0">
                <a:latin typeface="+mj-lt"/>
              </a:rPr>
              <a:t> Learning. McGraw Hill, 1997.  </a:t>
            </a:r>
          </a:p>
          <a:p>
            <a:pPr algn="l"/>
            <a:r>
              <a:rPr lang="pt-BR" sz="2000" dirty="0">
                <a:latin typeface="+mj-lt"/>
              </a:rPr>
              <a:t>[28] GULIPALLI, P. The Pareto </a:t>
            </a:r>
            <a:r>
              <a:rPr lang="pt-BR" sz="2000" dirty="0" err="1">
                <a:latin typeface="+mj-lt"/>
              </a:rPr>
              <a:t>Principle</a:t>
            </a:r>
            <a:r>
              <a:rPr lang="pt-BR" sz="2000" dirty="0">
                <a:latin typeface="+mj-lt"/>
              </a:rPr>
              <a:t> for Data </a:t>
            </a:r>
            <a:r>
              <a:rPr lang="pt-BR" sz="2000" dirty="0" err="1">
                <a:latin typeface="+mj-lt"/>
              </a:rPr>
              <a:t>Scientists</a:t>
            </a:r>
            <a:r>
              <a:rPr lang="pt-BR" sz="2000" dirty="0">
                <a:latin typeface="+mj-lt"/>
              </a:rPr>
              <a:t>. https://www. kdnuggets.com/2019/03/pareto-principle-data-scientists.html, 2019. Acessado em Dezembro/2019.  </a:t>
            </a:r>
          </a:p>
          <a:p>
            <a:pPr algn="l"/>
            <a:r>
              <a:rPr lang="pt-BR" sz="2000" dirty="0">
                <a:latin typeface="+mj-lt"/>
              </a:rPr>
              <a:t>[29] KOHAVI, R. A </a:t>
            </a:r>
            <a:r>
              <a:rPr lang="pt-BR" sz="2000" dirty="0" err="1">
                <a:latin typeface="+mj-lt"/>
              </a:rPr>
              <a:t>Study</a:t>
            </a:r>
            <a:r>
              <a:rPr lang="pt-BR" sz="2000" dirty="0">
                <a:latin typeface="+mj-lt"/>
              </a:rPr>
              <a:t> </a:t>
            </a:r>
            <a:r>
              <a:rPr lang="pt-BR" sz="2000" dirty="0" err="1">
                <a:latin typeface="+mj-lt"/>
              </a:rPr>
              <a:t>of</a:t>
            </a:r>
            <a:r>
              <a:rPr lang="pt-BR" sz="2000" dirty="0">
                <a:latin typeface="+mj-lt"/>
              </a:rPr>
              <a:t> </a:t>
            </a:r>
            <a:r>
              <a:rPr lang="pt-BR" sz="2000" dirty="0" err="1">
                <a:latin typeface="+mj-lt"/>
              </a:rPr>
              <a:t>CrossValidation</a:t>
            </a:r>
            <a:r>
              <a:rPr lang="pt-BR" sz="2000" dirty="0">
                <a:latin typeface="+mj-lt"/>
              </a:rPr>
              <a:t> </a:t>
            </a:r>
            <a:r>
              <a:rPr lang="pt-BR" sz="2000" dirty="0" err="1">
                <a:latin typeface="+mj-lt"/>
              </a:rPr>
              <a:t>and</a:t>
            </a:r>
            <a:r>
              <a:rPr lang="pt-BR" sz="2000" dirty="0">
                <a:latin typeface="+mj-lt"/>
              </a:rPr>
              <a:t> </a:t>
            </a:r>
            <a:r>
              <a:rPr lang="pt-BR" sz="2000" dirty="0" err="1">
                <a:latin typeface="+mj-lt"/>
              </a:rPr>
              <a:t>Bootstrap</a:t>
            </a:r>
            <a:r>
              <a:rPr lang="pt-BR" sz="2000" dirty="0">
                <a:latin typeface="+mj-lt"/>
              </a:rPr>
              <a:t> for </a:t>
            </a:r>
            <a:r>
              <a:rPr lang="pt-BR" sz="2000" dirty="0" err="1">
                <a:latin typeface="+mj-lt"/>
              </a:rPr>
              <a:t>Accuracy</a:t>
            </a:r>
            <a:r>
              <a:rPr lang="pt-BR" sz="2000" dirty="0">
                <a:latin typeface="+mj-lt"/>
              </a:rPr>
              <a:t> Estima- </a:t>
            </a:r>
            <a:r>
              <a:rPr lang="pt-BR" sz="2000" dirty="0" err="1">
                <a:latin typeface="+mj-lt"/>
              </a:rPr>
              <a:t>tion</a:t>
            </a:r>
            <a:r>
              <a:rPr lang="pt-BR" sz="2000" dirty="0">
                <a:latin typeface="+mj-lt"/>
              </a:rPr>
              <a:t> </a:t>
            </a:r>
            <a:r>
              <a:rPr lang="pt-BR" sz="2000" dirty="0" err="1">
                <a:latin typeface="+mj-lt"/>
              </a:rPr>
              <a:t>and</a:t>
            </a:r>
            <a:r>
              <a:rPr lang="pt-BR" sz="2000" dirty="0">
                <a:latin typeface="+mj-lt"/>
              </a:rPr>
              <a:t> </a:t>
            </a:r>
            <a:r>
              <a:rPr lang="pt-BR" sz="2000" dirty="0" err="1">
                <a:latin typeface="+mj-lt"/>
              </a:rPr>
              <a:t>Model</a:t>
            </a:r>
            <a:r>
              <a:rPr lang="pt-BR" sz="2000" dirty="0">
                <a:latin typeface="+mj-lt"/>
              </a:rPr>
              <a:t> </a:t>
            </a:r>
            <a:r>
              <a:rPr lang="pt-BR" sz="2000" dirty="0" err="1">
                <a:latin typeface="+mj-lt"/>
              </a:rPr>
              <a:t>Selection</a:t>
            </a:r>
            <a:r>
              <a:rPr lang="pt-BR" sz="2000" dirty="0">
                <a:latin typeface="+mj-lt"/>
              </a:rPr>
              <a:t>, </a:t>
            </a:r>
            <a:r>
              <a:rPr lang="pt-BR" sz="2000" dirty="0" err="1">
                <a:latin typeface="+mj-lt"/>
              </a:rPr>
              <a:t>AInternational</a:t>
            </a:r>
            <a:r>
              <a:rPr lang="pt-BR" sz="2000" dirty="0">
                <a:latin typeface="+mj-lt"/>
              </a:rPr>
              <a:t> joint </a:t>
            </a:r>
            <a:r>
              <a:rPr lang="pt-BR" sz="2000" dirty="0" err="1">
                <a:latin typeface="+mj-lt"/>
              </a:rPr>
              <a:t>Conference</a:t>
            </a:r>
            <a:r>
              <a:rPr lang="pt-BR" sz="2000" dirty="0">
                <a:latin typeface="+mj-lt"/>
              </a:rPr>
              <a:t> </a:t>
            </a:r>
            <a:r>
              <a:rPr lang="pt-BR" sz="2000" dirty="0" err="1">
                <a:latin typeface="+mj-lt"/>
              </a:rPr>
              <a:t>on</a:t>
            </a:r>
            <a:r>
              <a:rPr lang="pt-BR" sz="2000" dirty="0">
                <a:latin typeface="+mj-lt"/>
              </a:rPr>
              <a:t> artificial </a:t>
            </a:r>
            <a:r>
              <a:rPr lang="pt-BR" sz="2000" dirty="0" err="1">
                <a:latin typeface="+mj-lt"/>
              </a:rPr>
              <a:t>intelligence</a:t>
            </a:r>
            <a:r>
              <a:rPr lang="pt-BR" sz="2000" dirty="0">
                <a:latin typeface="+mj-lt"/>
              </a:rPr>
              <a:t>, v. 14, pp. 11371145, 1995.  </a:t>
            </a:r>
          </a:p>
          <a:p>
            <a:pPr algn="l"/>
            <a:r>
              <a:rPr lang="pt-BR" sz="2000" dirty="0">
                <a:latin typeface="+mj-lt"/>
              </a:rPr>
              <a:t>[30] GROVER, P. 5 </a:t>
            </a:r>
            <a:r>
              <a:rPr lang="pt-BR" sz="2000" dirty="0" err="1">
                <a:latin typeface="+mj-lt"/>
              </a:rPr>
              <a:t>Regression</a:t>
            </a:r>
            <a:r>
              <a:rPr lang="pt-BR" sz="2000" dirty="0">
                <a:latin typeface="+mj-lt"/>
              </a:rPr>
              <a:t> </a:t>
            </a:r>
            <a:r>
              <a:rPr lang="pt-BR" sz="2000" dirty="0" err="1">
                <a:latin typeface="+mj-lt"/>
              </a:rPr>
              <a:t>Loss</a:t>
            </a:r>
            <a:r>
              <a:rPr lang="pt-BR" sz="2000" dirty="0">
                <a:latin typeface="+mj-lt"/>
              </a:rPr>
              <a:t> </a:t>
            </a:r>
            <a:r>
              <a:rPr lang="pt-BR" sz="2000" dirty="0" err="1">
                <a:latin typeface="+mj-lt"/>
              </a:rPr>
              <a:t>Functions</a:t>
            </a:r>
            <a:r>
              <a:rPr lang="pt-BR" sz="2000" dirty="0">
                <a:latin typeface="+mj-lt"/>
              </a:rPr>
              <a:t> </a:t>
            </a:r>
            <a:r>
              <a:rPr lang="pt-BR" sz="2000" dirty="0" err="1">
                <a:latin typeface="+mj-lt"/>
              </a:rPr>
              <a:t>All</a:t>
            </a:r>
            <a:r>
              <a:rPr lang="pt-BR" sz="2000" dirty="0">
                <a:latin typeface="+mj-lt"/>
              </a:rPr>
              <a:t> </a:t>
            </a:r>
            <a:r>
              <a:rPr lang="pt-BR" sz="2000" dirty="0" err="1">
                <a:latin typeface="+mj-lt"/>
              </a:rPr>
              <a:t>Machine</a:t>
            </a:r>
            <a:r>
              <a:rPr lang="pt-BR" sz="2000" dirty="0">
                <a:latin typeface="+mj-lt"/>
              </a:rPr>
              <a:t> </a:t>
            </a:r>
            <a:r>
              <a:rPr lang="pt-BR" sz="2000" dirty="0" err="1">
                <a:latin typeface="+mj-lt"/>
              </a:rPr>
              <a:t>Learners</a:t>
            </a:r>
            <a:r>
              <a:rPr lang="pt-BR" sz="2000" dirty="0">
                <a:latin typeface="+mj-lt"/>
              </a:rPr>
              <a:t> </a:t>
            </a:r>
            <a:r>
              <a:rPr lang="pt-BR" sz="2000" dirty="0" err="1">
                <a:latin typeface="+mj-lt"/>
              </a:rPr>
              <a:t>Should</a:t>
            </a:r>
            <a:r>
              <a:rPr lang="pt-BR" sz="2000" dirty="0">
                <a:latin typeface="+mj-lt"/>
              </a:rPr>
              <a:t> </a:t>
            </a:r>
            <a:r>
              <a:rPr lang="pt-BR" sz="2000" dirty="0" err="1">
                <a:latin typeface="+mj-lt"/>
              </a:rPr>
              <a:t>Know</a:t>
            </a:r>
            <a:r>
              <a:rPr lang="pt-BR" sz="2000" dirty="0">
                <a:latin typeface="+mj-lt"/>
              </a:rPr>
              <a:t>. https://heartbeat.fritz.ai/5-regression-loss- functions-all-machine-learners-should-know-4fb140e9d4b0, 2018. Acessado em Dezembro/2019. </a:t>
            </a:r>
          </a:p>
        </p:txBody>
      </p:sp>
    </p:spTree>
    <p:extLst>
      <p:ext uri="{BB962C8B-B14F-4D97-AF65-F5344CB8AC3E}">
        <p14:creationId xmlns:p14="http://schemas.microsoft.com/office/powerpoint/2010/main" val="364687830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[31] ROJAS, R. Neural Networks - A </a:t>
            </a:r>
            <a:r>
              <a:rPr lang="pt-BR" sz="2000" dirty="0" err="1">
                <a:latin typeface="+mj-lt"/>
              </a:rPr>
              <a:t>Systematic</a:t>
            </a:r>
            <a:r>
              <a:rPr lang="pt-BR" sz="2000" dirty="0">
                <a:latin typeface="+mj-lt"/>
              </a:rPr>
              <a:t> </a:t>
            </a:r>
            <a:r>
              <a:rPr lang="pt-BR" sz="2000" dirty="0" err="1">
                <a:latin typeface="+mj-lt"/>
              </a:rPr>
              <a:t>Introduction</a:t>
            </a:r>
            <a:r>
              <a:rPr lang="pt-BR" sz="2000" dirty="0">
                <a:latin typeface="+mj-lt"/>
              </a:rPr>
              <a:t>. Springer, 1996.  </a:t>
            </a:r>
          </a:p>
          <a:p>
            <a:pPr algn="l"/>
            <a:r>
              <a:rPr lang="pt-BR" sz="2000" dirty="0">
                <a:latin typeface="+mj-lt"/>
              </a:rPr>
              <a:t>[32] SAK, H., SENIOR, A., BEAUFAYS, F. </a:t>
            </a:r>
            <a:r>
              <a:rPr lang="pt-BR" sz="2000" dirty="0" err="1">
                <a:latin typeface="+mj-lt"/>
              </a:rPr>
              <a:t>Long</a:t>
            </a:r>
            <a:r>
              <a:rPr lang="pt-BR" sz="2000" dirty="0">
                <a:latin typeface="+mj-lt"/>
              </a:rPr>
              <a:t> Short-</a:t>
            </a:r>
            <a:r>
              <a:rPr lang="pt-BR" sz="2000" dirty="0" err="1">
                <a:latin typeface="+mj-lt"/>
              </a:rPr>
              <a:t>Term</a:t>
            </a:r>
            <a:r>
              <a:rPr lang="pt-BR" sz="2000" dirty="0">
                <a:latin typeface="+mj-lt"/>
              </a:rPr>
              <a:t> </a:t>
            </a:r>
            <a:r>
              <a:rPr lang="pt-BR" sz="2000" dirty="0" err="1">
                <a:latin typeface="+mj-lt"/>
              </a:rPr>
              <a:t>Memory</a:t>
            </a:r>
            <a:r>
              <a:rPr lang="pt-BR" sz="2000" dirty="0">
                <a:latin typeface="+mj-lt"/>
              </a:rPr>
              <a:t> </a:t>
            </a:r>
            <a:r>
              <a:rPr lang="pt-BR" sz="2000" dirty="0" err="1">
                <a:latin typeface="+mj-lt"/>
              </a:rPr>
              <a:t>Recurrent</a:t>
            </a:r>
            <a:r>
              <a:rPr lang="pt-BR" sz="2000" dirty="0">
                <a:latin typeface="+mj-lt"/>
              </a:rPr>
              <a:t> Neural Network </a:t>
            </a:r>
            <a:r>
              <a:rPr lang="pt-BR" sz="2000" dirty="0" err="1">
                <a:latin typeface="+mj-lt"/>
              </a:rPr>
              <a:t>Architectures</a:t>
            </a:r>
            <a:r>
              <a:rPr lang="pt-BR" sz="2000" dirty="0">
                <a:latin typeface="+mj-lt"/>
              </a:rPr>
              <a:t> for </a:t>
            </a:r>
            <a:r>
              <a:rPr lang="pt-BR" sz="2000" dirty="0" err="1">
                <a:latin typeface="+mj-lt"/>
              </a:rPr>
              <a:t>Large</a:t>
            </a:r>
            <a:r>
              <a:rPr lang="pt-BR" sz="2000" dirty="0">
                <a:latin typeface="+mj-lt"/>
              </a:rPr>
              <a:t> </a:t>
            </a:r>
            <a:r>
              <a:rPr lang="pt-BR" sz="2000" dirty="0" err="1">
                <a:latin typeface="+mj-lt"/>
              </a:rPr>
              <a:t>Scale</a:t>
            </a:r>
            <a:r>
              <a:rPr lang="pt-BR" sz="2000" dirty="0">
                <a:latin typeface="+mj-lt"/>
              </a:rPr>
              <a:t> </a:t>
            </a:r>
            <a:r>
              <a:rPr lang="pt-BR" sz="2000" dirty="0" err="1">
                <a:latin typeface="+mj-lt"/>
              </a:rPr>
              <a:t>Acoustic</a:t>
            </a:r>
            <a:r>
              <a:rPr lang="pt-BR" sz="2000" dirty="0">
                <a:latin typeface="+mj-lt"/>
              </a:rPr>
              <a:t> </a:t>
            </a:r>
            <a:r>
              <a:rPr lang="pt-BR" sz="2000" dirty="0" err="1">
                <a:latin typeface="+mj-lt"/>
              </a:rPr>
              <a:t>Modeling</a:t>
            </a:r>
            <a:r>
              <a:rPr lang="pt-BR" sz="2000" dirty="0">
                <a:latin typeface="+mj-lt"/>
              </a:rPr>
              <a:t>, 2014.  </a:t>
            </a:r>
          </a:p>
          <a:p>
            <a:pPr algn="l"/>
            <a:r>
              <a:rPr lang="pt-BR" sz="2000" dirty="0">
                <a:latin typeface="+mj-lt"/>
              </a:rPr>
              <a:t>[33] AMIDI, S. </a:t>
            </a:r>
            <a:r>
              <a:rPr lang="pt-BR" sz="2000" dirty="0" err="1">
                <a:latin typeface="+mj-lt"/>
              </a:rPr>
              <a:t>Recurrent</a:t>
            </a:r>
            <a:r>
              <a:rPr lang="pt-BR" sz="2000" dirty="0">
                <a:latin typeface="+mj-lt"/>
              </a:rPr>
              <a:t> Neural Networks </a:t>
            </a:r>
            <a:r>
              <a:rPr lang="pt-BR" sz="2000" dirty="0" err="1">
                <a:latin typeface="+mj-lt"/>
              </a:rPr>
              <a:t>cheatsheet</a:t>
            </a:r>
            <a:r>
              <a:rPr lang="pt-BR" sz="2000" dirty="0">
                <a:latin typeface="+mj-lt"/>
              </a:rPr>
              <a:t>. https://stanford. </a:t>
            </a:r>
            <a:r>
              <a:rPr lang="pt-BR" sz="2000" dirty="0" err="1">
                <a:latin typeface="+mj-lt"/>
              </a:rPr>
              <a:t>edu</a:t>
            </a:r>
            <a:r>
              <a:rPr lang="pt-BR" sz="2000" dirty="0">
                <a:latin typeface="+mj-lt"/>
              </a:rPr>
              <a:t>/~</a:t>
            </a:r>
            <a:r>
              <a:rPr lang="pt-BR" sz="2000" dirty="0" err="1">
                <a:latin typeface="+mj-lt"/>
              </a:rPr>
              <a:t>shervine</a:t>
            </a:r>
            <a:r>
              <a:rPr lang="pt-BR" sz="2000" dirty="0">
                <a:latin typeface="+mj-lt"/>
              </a:rPr>
              <a:t>/</a:t>
            </a:r>
            <a:r>
              <a:rPr lang="pt-BR" sz="2000" dirty="0" err="1">
                <a:latin typeface="+mj-lt"/>
              </a:rPr>
              <a:t>teaching</a:t>
            </a:r>
            <a:r>
              <a:rPr lang="pt-BR" sz="2000" dirty="0">
                <a:latin typeface="+mj-lt"/>
              </a:rPr>
              <a:t>/cs-230/</a:t>
            </a:r>
            <a:r>
              <a:rPr lang="pt-BR" sz="2000" dirty="0" err="1">
                <a:latin typeface="+mj-lt"/>
              </a:rPr>
              <a:t>cheatsheet</a:t>
            </a:r>
            <a:r>
              <a:rPr lang="pt-BR" sz="2000" dirty="0">
                <a:latin typeface="+mj-lt"/>
              </a:rPr>
              <a:t>-</a:t>
            </a:r>
            <a:r>
              <a:rPr lang="pt-BR" sz="2000" dirty="0" err="1">
                <a:latin typeface="+mj-lt"/>
              </a:rPr>
              <a:t>recurrent</a:t>
            </a:r>
            <a:r>
              <a:rPr lang="pt-BR" sz="2000" dirty="0">
                <a:latin typeface="+mj-lt"/>
              </a:rPr>
              <a:t>-neural- networks. Acessado em Janeiro/2020.  </a:t>
            </a:r>
          </a:p>
          <a:p>
            <a:pPr algn="l"/>
            <a:r>
              <a:rPr lang="pt-BR" sz="2000" dirty="0">
                <a:latin typeface="+mj-lt"/>
              </a:rPr>
              <a:t>[34] HOCHREITER, S., SCHMIDHUBER, J. </a:t>
            </a:r>
            <a:r>
              <a:rPr lang="pt-BR" sz="2000" dirty="0" err="1">
                <a:latin typeface="+mj-lt"/>
              </a:rPr>
              <a:t>Long</a:t>
            </a:r>
            <a:r>
              <a:rPr lang="pt-BR" sz="2000" dirty="0">
                <a:latin typeface="+mj-lt"/>
              </a:rPr>
              <a:t> Short-</a:t>
            </a:r>
            <a:r>
              <a:rPr lang="pt-BR" sz="2000" dirty="0" err="1">
                <a:latin typeface="+mj-lt"/>
              </a:rPr>
              <a:t>Term</a:t>
            </a:r>
            <a:r>
              <a:rPr lang="pt-BR" sz="2000" dirty="0">
                <a:latin typeface="+mj-lt"/>
              </a:rPr>
              <a:t> </a:t>
            </a:r>
            <a:r>
              <a:rPr lang="pt-BR" sz="2000" dirty="0" err="1">
                <a:latin typeface="+mj-lt"/>
              </a:rPr>
              <a:t>Memory</a:t>
            </a:r>
            <a:r>
              <a:rPr lang="pt-BR" sz="2000" dirty="0">
                <a:latin typeface="+mj-lt"/>
              </a:rPr>
              <a:t>, Neural </a:t>
            </a:r>
            <a:r>
              <a:rPr lang="pt-BR" sz="2000" dirty="0" err="1">
                <a:latin typeface="+mj-lt"/>
              </a:rPr>
              <a:t>Computation</a:t>
            </a:r>
            <a:r>
              <a:rPr lang="pt-BR" sz="2000" dirty="0">
                <a:latin typeface="+mj-lt"/>
              </a:rPr>
              <a:t>, jun. 1997.  </a:t>
            </a:r>
          </a:p>
          <a:p>
            <a:pPr algn="l"/>
            <a:r>
              <a:rPr lang="pt-BR" sz="2000" dirty="0">
                <a:latin typeface="+mj-lt"/>
              </a:rPr>
              <a:t>[35] GARBADE, M. J. A </a:t>
            </a:r>
            <a:r>
              <a:rPr lang="pt-BR" sz="2000" dirty="0" err="1">
                <a:latin typeface="+mj-lt"/>
              </a:rPr>
              <a:t>Simple</a:t>
            </a:r>
            <a:r>
              <a:rPr lang="pt-BR" sz="2000" dirty="0">
                <a:latin typeface="+mj-lt"/>
              </a:rPr>
              <a:t> </a:t>
            </a:r>
            <a:r>
              <a:rPr lang="pt-BR" sz="2000" dirty="0" err="1">
                <a:latin typeface="+mj-lt"/>
              </a:rPr>
              <a:t>Introduction</a:t>
            </a:r>
            <a:r>
              <a:rPr lang="pt-BR" sz="2000" dirty="0">
                <a:latin typeface="+mj-lt"/>
              </a:rPr>
              <a:t> </a:t>
            </a:r>
            <a:r>
              <a:rPr lang="pt-BR" sz="2000" dirty="0" err="1">
                <a:latin typeface="+mj-lt"/>
              </a:rPr>
              <a:t>to</a:t>
            </a:r>
            <a:r>
              <a:rPr lang="pt-BR" sz="2000" dirty="0">
                <a:latin typeface="+mj-lt"/>
              </a:rPr>
              <a:t> Natural </a:t>
            </a:r>
            <a:r>
              <a:rPr lang="pt-BR" sz="2000" dirty="0" err="1">
                <a:latin typeface="+mj-lt"/>
              </a:rPr>
              <a:t>Language</a:t>
            </a:r>
            <a:r>
              <a:rPr lang="pt-BR" sz="2000" dirty="0">
                <a:latin typeface="+mj-lt"/>
              </a:rPr>
              <a:t> Pro- </a:t>
            </a:r>
            <a:r>
              <a:rPr lang="pt-BR" sz="2000" dirty="0" err="1">
                <a:latin typeface="+mj-lt"/>
              </a:rPr>
              <a:t>cessing</a:t>
            </a:r>
            <a:r>
              <a:rPr lang="pt-BR" sz="2000" dirty="0">
                <a:latin typeface="+mj-lt"/>
              </a:rPr>
              <a:t>. https://becominghuman.ai/a-simple-introduction-to- natural-language-processing-ea66a1747b32, 2018. Acessado em Dezembro/2019. </a:t>
            </a:r>
          </a:p>
        </p:txBody>
      </p:sp>
    </p:spTree>
    <p:extLst>
      <p:ext uri="{BB962C8B-B14F-4D97-AF65-F5344CB8AC3E}">
        <p14:creationId xmlns:p14="http://schemas.microsoft.com/office/powerpoint/2010/main" val="978969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[36] Repositório de Word </a:t>
            </a:r>
            <a:r>
              <a:rPr lang="pt-BR" sz="2000" dirty="0" err="1">
                <a:latin typeface="+mj-lt"/>
              </a:rPr>
              <a:t>Embeddings</a:t>
            </a:r>
            <a:r>
              <a:rPr lang="pt-BR" sz="2000" dirty="0">
                <a:latin typeface="+mj-lt"/>
              </a:rPr>
              <a:t> do NILC. http://nilc.icmc.usp.br/ </a:t>
            </a:r>
            <a:r>
              <a:rPr lang="pt-BR" sz="2000" dirty="0" err="1">
                <a:latin typeface="+mj-lt"/>
              </a:rPr>
              <a:t>nilc</a:t>
            </a:r>
            <a:r>
              <a:rPr lang="pt-BR" sz="2000" dirty="0">
                <a:latin typeface="+mj-lt"/>
              </a:rPr>
              <a:t>/</a:t>
            </a:r>
            <a:r>
              <a:rPr lang="pt-BR" sz="2000" dirty="0" err="1">
                <a:latin typeface="+mj-lt"/>
              </a:rPr>
              <a:t>index.php</a:t>
            </a:r>
            <a:r>
              <a:rPr lang="pt-BR" sz="2000" dirty="0">
                <a:latin typeface="+mj-lt"/>
              </a:rPr>
              <a:t>/</a:t>
            </a:r>
            <a:r>
              <a:rPr lang="pt-BR" sz="2000" dirty="0" err="1">
                <a:latin typeface="+mj-lt"/>
              </a:rPr>
              <a:t>repositorio</a:t>
            </a:r>
            <a:r>
              <a:rPr lang="pt-BR" sz="2000" dirty="0">
                <a:latin typeface="+mj-lt"/>
              </a:rPr>
              <a:t>-de-</a:t>
            </a:r>
            <a:r>
              <a:rPr lang="pt-BR" sz="2000" dirty="0" err="1">
                <a:latin typeface="+mj-lt"/>
              </a:rPr>
              <a:t>word</a:t>
            </a:r>
            <a:r>
              <a:rPr lang="pt-BR" sz="2000" dirty="0">
                <a:latin typeface="+mj-lt"/>
              </a:rPr>
              <a:t>-</a:t>
            </a:r>
            <a:r>
              <a:rPr lang="pt-BR" sz="2000" dirty="0" err="1">
                <a:latin typeface="+mj-lt"/>
              </a:rPr>
              <a:t>embeddings</a:t>
            </a:r>
            <a:r>
              <a:rPr lang="pt-BR" sz="2000" dirty="0">
                <a:latin typeface="+mj-lt"/>
              </a:rPr>
              <a:t>-do-</a:t>
            </a:r>
            <a:r>
              <a:rPr lang="pt-BR" sz="2000" dirty="0" err="1">
                <a:latin typeface="+mj-lt"/>
              </a:rPr>
              <a:t>nilc</a:t>
            </a:r>
            <a:r>
              <a:rPr lang="pt-BR" sz="2000" dirty="0">
                <a:latin typeface="+mj-lt"/>
              </a:rPr>
              <a:t>, 2017. Acessado em Dezembro/2019.  </a:t>
            </a:r>
          </a:p>
          <a:p>
            <a:pPr algn="l"/>
            <a:r>
              <a:rPr lang="pt-BR" sz="2000" dirty="0">
                <a:latin typeface="+mj-lt"/>
              </a:rPr>
              <a:t>[37] </a:t>
            </a:r>
            <a:r>
              <a:rPr lang="pt-BR" sz="2000" dirty="0" err="1">
                <a:latin typeface="+mj-lt"/>
              </a:rPr>
              <a:t>PyText</a:t>
            </a:r>
            <a:r>
              <a:rPr lang="pt-BR" sz="2000" dirty="0">
                <a:latin typeface="+mj-lt"/>
              </a:rPr>
              <a:t> </a:t>
            </a:r>
            <a:r>
              <a:rPr lang="pt-BR" sz="2000" dirty="0" err="1">
                <a:latin typeface="+mj-lt"/>
              </a:rPr>
              <a:t>Documentation</a:t>
            </a:r>
            <a:r>
              <a:rPr lang="pt-BR" sz="2000" dirty="0">
                <a:latin typeface="+mj-lt"/>
              </a:rPr>
              <a:t>. https://pytext.readthedocs.io/en/master/ index.html, 2018. Acessado em Janeiro/2020.  </a:t>
            </a:r>
          </a:p>
          <a:p>
            <a:pPr algn="l"/>
            <a:r>
              <a:rPr lang="pt-BR" sz="2000" dirty="0">
                <a:latin typeface="+mj-lt"/>
              </a:rPr>
              <a:t>[38] </a:t>
            </a:r>
            <a:r>
              <a:rPr lang="pt-BR" sz="2000" dirty="0" err="1">
                <a:latin typeface="+mj-lt"/>
              </a:rPr>
              <a:t>PyTorch</a:t>
            </a:r>
            <a:r>
              <a:rPr lang="pt-BR" sz="2000" dirty="0">
                <a:latin typeface="+mj-lt"/>
              </a:rPr>
              <a:t>. https://pytorch.org/, . Acessado em Janeiro/2020.  </a:t>
            </a:r>
          </a:p>
          <a:p>
            <a:pPr algn="l"/>
            <a:r>
              <a:rPr lang="pt-BR" sz="2000" dirty="0">
                <a:latin typeface="+mj-lt"/>
              </a:rPr>
              <a:t>[39] Folha de S. Paulo. https://www.folha.uol.com.br/. Acessado em </a:t>
            </a:r>
            <a:r>
              <a:rPr lang="pt-BR" sz="2000" dirty="0" err="1">
                <a:latin typeface="+mj-lt"/>
              </a:rPr>
              <a:t>Dezem</a:t>
            </a:r>
            <a:r>
              <a:rPr lang="pt-BR" sz="2000" dirty="0">
                <a:latin typeface="+mj-lt"/>
              </a:rPr>
              <a:t>- </a:t>
            </a:r>
            <a:r>
              <a:rPr lang="pt-BR" sz="2000" dirty="0" err="1">
                <a:latin typeface="+mj-lt"/>
              </a:rPr>
              <a:t>bro</a:t>
            </a:r>
            <a:r>
              <a:rPr lang="pt-BR" sz="2000" dirty="0">
                <a:latin typeface="+mj-lt"/>
              </a:rPr>
              <a:t>/2019.  </a:t>
            </a:r>
          </a:p>
          <a:p>
            <a:pPr algn="l"/>
            <a:r>
              <a:rPr lang="pt-BR" sz="2000" dirty="0">
                <a:latin typeface="+mj-lt"/>
              </a:rPr>
              <a:t>[40] </a:t>
            </a:r>
            <a:r>
              <a:rPr lang="pt-BR" sz="2000" dirty="0" err="1">
                <a:latin typeface="+mj-lt"/>
              </a:rPr>
              <a:t>InfoMoney</a:t>
            </a:r>
            <a:r>
              <a:rPr lang="pt-BR" sz="2000" dirty="0">
                <a:latin typeface="+mj-lt"/>
              </a:rPr>
              <a:t>. https://www.infomoney.com.br/. Acessado em </a:t>
            </a:r>
            <a:r>
              <a:rPr lang="pt-BR" sz="2000" dirty="0" err="1">
                <a:latin typeface="+mj-lt"/>
              </a:rPr>
              <a:t>Dezem</a:t>
            </a:r>
            <a:r>
              <a:rPr lang="pt-BR" sz="2000" dirty="0">
                <a:latin typeface="+mj-lt"/>
              </a:rPr>
              <a:t>- </a:t>
            </a:r>
            <a:r>
              <a:rPr lang="pt-BR" sz="2000" dirty="0" err="1">
                <a:latin typeface="+mj-lt"/>
              </a:rPr>
              <a:t>bro</a:t>
            </a:r>
            <a:r>
              <a:rPr lang="pt-BR" sz="2000" dirty="0">
                <a:latin typeface="+mj-lt"/>
              </a:rPr>
              <a:t>/2019. </a:t>
            </a:r>
          </a:p>
        </p:txBody>
      </p:sp>
    </p:spTree>
    <p:extLst>
      <p:ext uri="{BB962C8B-B14F-4D97-AF65-F5344CB8AC3E}">
        <p14:creationId xmlns:p14="http://schemas.microsoft.com/office/powerpoint/2010/main" val="108953291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878891"/>
          </a:xfrm>
        </p:spPr>
        <p:txBody>
          <a:bodyPr>
            <a:normAutofit/>
          </a:bodyPr>
          <a:lstStyle/>
          <a:p>
            <a:pPr algn="l"/>
            <a:r>
              <a:rPr lang="pt-BR" sz="5400" dirty="0"/>
              <a:t>Referências Bibliográficas</a:t>
            </a:r>
            <a:endParaRPr lang="pt-BR" sz="4100" dirty="0"/>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20820" y="1473100"/>
            <a:ext cx="10950359" cy="5078620"/>
          </a:xfrm>
        </p:spPr>
        <p:txBody>
          <a:bodyPr>
            <a:normAutofit/>
          </a:bodyPr>
          <a:lstStyle/>
          <a:p>
            <a:pPr algn="l"/>
            <a:r>
              <a:rPr lang="pt-BR" sz="2000" dirty="0">
                <a:latin typeface="+mj-lt"/>
              </a:rPr>
              <a:t>[41] Twitter API </a:t>
            </a:r>
            <a:r>
              <a:rPr lang="pt-BR" sz="2000" dirty="0" err="1">
                <a:latin typeface="+mj-lt"/>
              </a:rPr>
              <a:t>Reference</a:t>
            </a:r>
            <a:r>
              <a:rPr lang="pt-BR" sz="2000" dirty="0">
                <a:latin typeface="+mj-lt"/>
              </a:rPr>
              <a:t> - </a:t>
            </a:r>
            <a:r>
              <a:rPr lang="pt-BR" sz="2000" dirty="0" err="1">
                <a:latin typeface="+mj-lt"/>
              </a:rPr>
              <a:t>Search</a:t>
            </a:r>
            <a:r>
              <a:rPr lang="pt-BR" sz="2000" dirty="0">
                <a:latin typeface="+mj-lt"/>
              </a:rPr>
              <a:t> Tweets. https://developer.twitter.com/ </a:t>
            </a:r>
            <a:r>
              <a:rPr lang="pt-BR" sz="2000" dirty="0" err="1">
                <a:latin typeface="+mj-lt"/>
              </a:rPr>
              <a:t>en</a:t>
            </a:r>
            <a:r>
              <a:rPr lang="pt-BR" sz="2000" dirty="0">
                <a:latin typeface="+mj-lt"/>
              </a:rPr>
              <a:t>/</a:t>
            </a:r>
            <a:r>
              <a:rPr lang="pt-BR" sz="2000" dirty="0" err="1">
                <a:latin typeface="+mj-lt"/>
              </a:rPr>
              <a:t>docs</a:t>
            </a:r>
            <a:r>
              <a:rPr lang="pt-BR" sz="2000" dirty="0">
                <a:latin typeface="+mj-lt"/>
              </a:rPr>
              <a:t>/tweets/</a:t>
            </a:r>
            <a:r>
              <a:rPr lang="pt-BR" sz="2000" dirty="0" err="1">
                <a:latin typeface="+mj-lt"/>
              </a:rPr>
              <a:t>search</a:t>
            </a:r>
            <a:r>
              <a:rPr lang="pt-BR" sz="2000" dirty="0">
                <a:latin typeface="+mj-lt"/>
              </a:rPr>
              <a:t>/</a:t>
            </a:r>
            <a:r>
              <a:rPr lang="pt-BR" sz="2000" dirty="0" err="1">
                <a:latin typeface="+mj-lt"/>
              </a:rPr>
              <a:t>api-reference</a:t>
            </a:r>
            <a:r>
              <a:rPr lang="pt-BR" sz="2000" dirty="0">
                <a:latin typeface="+mj-lt"/>
              </a:rPr>
              <a:t>/</a:t>
            </a:r>
            <a:r>
              <a:rPr lang="pt-BR" sz="2000" dirty="0" err="1">
                <a:latin typeface="+mj-lt"/>
              </a:rPr>
              <a:t>get</a:t>
            </a:r>
            <a:r>
              <a:rPr lang="pt-BR" sz="2000" dirty="0">
                <a:latin typeface="+mj-lt"/>
              </a:rPr>
              <a:t>-</a:t>
            </a:r>
            <a:r>
              <a:rPr lang="pt-BR" sz="2000" dirty="0" err="1">
                <a:latin typeface="+mj-lt"/>
              </a:rPr>
              <a:t>search</a:t>
            </a:r>
            <a:r>
              <a:rPr lang="pt-BR" sz="2000" dirty="0">
                <a:latin typeface="+mj-lt"/>
              </a:rPr>
              <a:t>-tweets. Aces- sado em Dezembro/2019.  </a:t>
            </a:r>
          </a:p>
          <a:p>
            <a:pPr algn="l"/>
            <a:r>
              <a:rPr lang="pt-BR" sz="2000" dirty="0">
                <a:latin typeface="+mj-lt"/>
              </a:rPr>
              <a:t>[42] MARLESSON. </a:t>
            </a:r>
            <a:r>
              <a:rPr lang="pt-BR" sz="2000" dirty="0" err="1">
                <a:latin typeface="+mj-lt"/>
              </a:rPr>
              <a:t>Kaggle</a:t>
            </a:r>
            <a:r>
              <a:rPr lang="pt-BR" sz="2000" dirty="0">
                <a:latin typeface="+mj-lt"/>
              </a:rPr>
              <a:t> - News </a:t>
            </a:r>
            <a:r>
              <a:rPr lang="pt-BR" sz="2000" dirty="0" err="1">
                <a:latin typeface="+mj-lt"/>
              </a:rPr>
              <a:t>of</a:t>
            </a:r>
            <a:r>
              <a:rPr lang="pt-BR" sz="2000" dirty="0">
                <a:latin typeface="+mj-lt"/>
              </a:rPr>
              <a:t> </a:t>
            </a:r>
            <a:r>
              <a:rPr lang="pt-BR" sz="2000" dirty="0" err="1">
                <a:latin typeface="+mj-lt"/>
              </a:rPr>
              <a:t>the</a:t>
            </a:r>
            <a:r>
              <a:rPr lang="pt-BR" sz="2000" dirty="0">
                <a:latin typeface="+mj-lt"/>
              </a:rPr>
              <a:t> </a:t>
            </a:r>
            <a:r>
              <a:rPr lang="pt-BR" sz="2000" dirty="0" err="1">
                <a:latin typeface="+mj-lt"/>
              </a:rPr>
              <a:t>Brazilian</a:t>
            </a:r>
            <a:r>
              <a:rPr lang="pt-BR" sz="2000" dirty="0">
                <a:latin typeface="+mj-lt"/>
              </a:rPr>
              <a:t> </a:t>
            </a:r>
            <a:r>
              <a:rPr lang="pt-BR" sz="2000" dirty="0" err="1">
                <a:latin typeface="+mj-lt"/>
              </a:rPr>
              <a:t>Newspaper</a:t>
            </a:r>
            <a:r>
              <a:rPr lang="pt-BR" sz="2000" dirty="0">
                <a:latin typeface="+mj-lt"/>
              </a:rPr>
              <a:t>. https://www. kaggle.com/</a:t>
            </a:r>
            <a:r>
              <a:rPr lang="pt-BR" sz="2000" dirty="0" err="1">
                <a:latin typeface="+mj-lt"/>
              </a:rPr>
              <a:t>marlesson</a:t>
            </a:r>
            <a:r>
              <a:rPr lang="pt-BR" sz="2000" dirty="0">
                <a:latin typeface="+mj-lt"/>
              </a:rPr>
              <a:t>/</a:t>
            </a:r>
            <a:r>
              <a:rPr lang="pt-BR" sz="2000" dirty="0" err="1">
                <a:latin typeface="+mj-lt"/>
              </a:rPr>
              <a:t>news</a:t>
            </a:r>
            <a:r>
              <a:rPr lang="pt-BR" sz="2000" dirty="0">
                <a:latin typeface="+mj-lt"/>
              </a:rPr>
              <a:t>-</a:t>
            </a:r>
            <a:r>
              <a:rPr lang="pt-BR" sz="2000" dirty="0" err="1">
                <a:latin typeface="+mj-lt"/>
              </a:rPr>
              <a:t>of</a:t>
            </a:r>
            <a:r>
              <a:rPr lang="pt-BR" sz="2000" dirty="0">
                <a:latin typeface="+mj-lt"/>
              </a:rPr>
              <a:t>-</a:t>
            </a:r>
            <a:r>
              <a:rPr lang="pt-BR" sz="2000" dirty="0" err="1">
                <a:latin typeface="+mj-lt"/>
              </a:rPr>
              <a:t>the</a:t>
            </a:r>
            <a:r>
              <a:rPr lang="pt-BR" sz="2000" dirty="0">
                <a:latin typeface="+mj-lt"/>
              </a:rPr>
              <a:t>-site-</a:t>
            </a:r>
            <a:r>
              <a:rPr lang="pt-BR" sz="2000" dirty="0" err="1">
                <a:latin typeface="+mj-lt"/>
              </a:rPr>
              <a:t>folhauol</a:t>
            </a:r>
            <a:r>
              <a:rPr lang="pt-BR" sz="2000" dirty="0">
                <a:latin typeface="+mj-lt"/>
              </a:rPr>
              <a:t>, 2019. Acessado em Dezembro/2019.  </a:t>
            </a:r>
          </a:p>
          <a:p>
            <a:pPr algn="l"/>
            <a:r>
              <a:rPr lang="pt-BR" sz="2000" dirty="0">
                <a:latin typeface="+mj-lt"/>
              </a:rPr>
              <a:t>[43] B3 - Séries históricas. http://www.bmfbovespa.com.br/pt_br/servicos/ </a:t>
            </a:r>
            <a:r>
              <a:rPr lang="pt-BR" sz="2000" dirty="0" err="1">
                <a:latin typeface="+mj-lt"/>
              </a:rPr>
              <a:t>market</a:t>
            </a:r>
            <a:r>
              <a:rPr lang="pt-BR" sz="2000" dirty="0">
                <a:latin typeface="+mj-lt"/>
              </a:rPr>
              <a:t>-data/</a:t>
            </a:r>
            <a:r>
              <a:rPr lang="pt-BR" sz="2000" dirty="0" err="1">
                <a:latin typeface="+mj-lt"/>
              </a:rPr>
              <a:t>historico</a:t>
            </a:r>
            <a:r>
              <a:rPr lang="pt-BR" sz="2000" dirty="0">
                <a:latin typeface="+mj-lt"/>
              </a:rPr>
              <a:t>/mercado-a-vista/series-</a:t>
            </a:r>
            <a:r>
              <a:rPr lang="pt-BR" sz="2000" dirty="0" err="1">
                <a:latin typeface="+mj-lt"/>
              </a:rPr>
              <a:t>historicas</a:t>
            </a:r>
            <a:r>
              <a:rPr lang="pt-BR" sz="2000" dirty="0">
                <a:latin typeface="+mj-lt"/>
              </a:rPr>
              <a:t>/. Acessado em Dezembro/2019.  </a:t>
            </a:r>
          </a:p>
          <a:p>
            <a:pPr algn="l"/>
            <a:r>
              <a:rPr lang="pt-BR" sz="2000" dirty="0">
                <a:latin typeface="+mj-lt"/>
              </a:rPr>
              <a:t>[44] CAMPEAO, D. </a:t>
            </a:r>
            <a:r>
              <a:rPr lang="pt-BR" sz="2000" dirty="0" err="1">
                <a:latin typeface="+mj-lt"/>
              </a:rPr>
              <a:t>Kaggle</a:t>
            </a:r>
            <a:r>
              <a:rPr lang="pt-BR" sz="2000" dirty="0">
                <a:latin typeface="+mj-lt"/>
              </a:rPr>
              <a:t> - Bovespa. https://www.kaggle.com/dcampeao/ </a:t>
            </a:r>
            <a:r>
              <a:rPr lang="pt-BR" sz="2000" dirty="0" err="1">
                <a:latin typeface="+mj-lt"/>
              </a:rPr>
              <a:t>bovespa</a:t>
            </a:r>
            <a:r>
              <a:rPr lang="pt-BR" sz="2000" dirty="0">
                <a:latin typeface="+mj-lt"/>
              </a:rPr>
              <a:t>, 2018. Acessado em Dezembro/2019.</a:t>
            </a:r>
          </a:p>
          <a:p>
            <a:pPr algn="l"/>
            <a:r>
              <a:rPr lang="pt-BR" sz="2000" dirty="0">
                <a:latin typeface="+mj-lt"/>
              </a:rPr>
              <a:t>[45] ALAMMAR, J. The </a:t>
            </a:r>
            <a:r>
              <a:rPr lang="pt-BR" sz="2000" dirty="0" err="1">
                <a:latin typeface="+mj-lt"/>
              </a:rPr>
              <a:t>Illustrated</a:t>
            </a:r>
            <a:r>
              <a:rPr lang="pt-BR" sz="2000" dirty="0">
                <a:latin typeface="+mj-lt"/>
              </a:rPr>
              <a:t> Word2vec. http://jalammar.github.io/illustrated-word2vec/, 2019. Acessado em Março/2020.</a:t>
            </a:r>
          </a:p>
        </p:txBody>
      </p:sp>
    </p:spTree>
    <p:extLst>
      <p:ext uri="{BB962C8B-B14F-4D97-AF65-F5344CB8AC3E}">
        <p14:creationId xmlns:p14="http://schemas.microsoft.com/office/powerpoint/2010/main" val="382414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6A768-A0AC-47A8-826C-4AB6699432B4}"/>
              </a:ext>
            </a:extLst>
          </p:cNvPr>
          <p:cNvSpPr>
            <a:spLocks noGrp="1"/>
          </p:cNvSpPr>
          <p:nvPr>
            <p:ph type="ctrTitle"/>
          </p:nvPr>
        </p:nvSpPr>
        <p:spPr>
          <a:xfrm>
            <a:off x="528468" y="461637"/>
            <a:ext cx="9144000" cy="1420426"/>
          </a:xfrm>
        </p:spPr>
        <p:txBody>
          <a:bodyPr>
            <a:normAutofit/>
          </a:bodyPr>
          <a:lstStyle/>
          <a:p>
            <a:pPr algn="l"/>
            <a:r>
              <a:rPr lang="pt-BR" sz="5400" dirty="0"/>
              <a:t>Fundamentação Teórica</a:t>
            </a:r>
            <a:br>
              <a:rPr lang="pt-BR" sz="5400" dirty="0"/>
            </a:br>
            <a:r>
              <a:rPr lang="pt-BR" sz="4100" dirty="0"/>
              <a:t>Bolsa de Valores e Ações</a:t>
            </a:r>
          </a:p>
        </p:txBody>
      </p:sp>
      <p:sp>
        <p:nvSpPr>
          <p:cNvPr id="4" name="Retângulo 3">
            <a:extLst>
              <a:ext uri="{FF2B5EF4-FFF2-40B4-BE49-F238E27FC236}">
                <a16:creationId xmlns:a16="http://schemas.microsoft.com/office/drawing/2014/main" id="{8535A6A7-C92D-4B69-9002-6416C5DA1DA9}"/>
              </a:ext>
            </a:extLst>
          </p:cNvPr>
          <p:cNvSpPr/>
          <p:nvPr/>
        </p:nvSpPr>
        <p:spPr>
          <a:xfrm>
            <a:off x="0" y="6654055"/>
            <a:ext cx="1270000" cy="153888"/>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endParaRPr lang="pt-BR" sz="1000">
              <a:solidFill>
                <a:srgbClr val="000000"/>
              </a:solidFill>
            </a:endParaRPr>
          </a:p>
        </p:txBody>
      </p:sp>
      <p:sp>
        <p:nvSpPr>
          <p:cNvPr id="7" name="Subtítulo 2">
            <a:extLst>
              <a:ext uri="{FF2B5EF4-FFF2-40B4-BE49-F238E27FC236}">
                <a16:creationId xmlns:a16="http://schemas.microsoft.com/office/drawing/2014/main" id="{E6C7E8B1-58B9-44C2-97D8-C1D78F165290}"/>
              </a:ext>
            </a:extLst>
          </p:cNvPr>
          <p:cNvSpPr>
            <a:spLocks noGrp="1"/>
          </p:cNvSpPr>
          <p:nvPr>
            <p:ph type="subTitle" idx="1"/>
          </p:nvPr>
        </p:nvSpPr>
        <p:spPr>
          <a:xfrm>
            <a:off x="635000" y="2307606"/>
            <a:ext cx="10950359" cy="3742767"/>
          </a:xfrm>
        </p:spPr>
        <p:txBody>
          <a:bodyPr>
            <a:normAutofit/>
          </a:bodyPr>
          <a:lstStyle/>
          <a:p>
            <a:pPr marL="457200" indent="-457200" algn="l">
              <a:buFontTx/>
              <a:buChar char="-"/>
            </a:pPr>
            <a:r>
              <a:rPr lang="pt-BR" sz="2800" dirty="0">
                <a:latin typeface="+mj-lt"/>
              </a:rPr>
              <a:t>Lucro com Ações: Através de dividendos ou pela venda de ativos valorizados no mercado</a:t>
            </a:r>
            <a:br>
              <a:rPr lang="pt-BR" sz="2800" dirty="0">
                <a:latin typeface="+mj-lt"/>
              </a:rPr>
            </a:br>
            <a:endParaRPr lang="pt-BR" sz="2800" dirty="0">
              <a:latin typeface="+mj-lt"/>
            </a:endParaRPr>
          </a:p>
          <a:p>
            <a:pPr marL="457200" indent="-457200" algn="l">
              <a:buFontTx/>
              <a:buChar char="-"/>
            </a:pPr>
            <a:r>
              <a:rPr lang="pt-BR" sz="2800" dirty="0">
                <a:latin typeface="+mj-lt"/>
              </a:rPr>
              <a:t>Preços de Ações: Podem variar por diversas razões que podem se relacionar entre si, entre essas:</a:t>
            </a:r>
          </a:p>
          <a:p>
            <a:pPr marL="914400" lvl="1" indent="-457200" algn="l">
              <a:buFontTx/>
              <a:buChar char="-"/>
            </a:pPr>
            <a:r>
              <a:rPr lang="pt-BR" sz="2800" dirty="0">
                <a:latin typeface="+mj-lt"/>
              </a:rPr>
              <a:t>Lei da oferta e demanda</a:t>
            </a:r>
          </a:p>
          <a:p>
            <a:pPr marL="914400" lvl="1" indent="-457200" algn="l">
              <a:buFontTx/>
              <a:buChar char="-"/>
            </a:pPr>
            <a:r>
              <a:rPr lang="pt-BR" sz="2800" dirty="0">
                <a:latin typeface="+mj-lt"/>
              </a:rPr>
              <a:t>Perspectivas de crescimento da empresa associada ao papel</a:t>
            </a:r>
          </a:p>
          <a:p>
            <a:pPr marL="914400" lvl="1" indent="-457200" algn="l">
              <a:buFontTx/>
              <a:buChar char="-"/>
            </a:pPr>
            <a:r>
              <a:rPr lang="pt-BR" sz="2800" dirty="0">
                <a:latin typeface="+mj-lt"/>
              </a:rPr>
              <a:t>Especulação</a:t>
            </a:r>
          </a:p>
        </p:txBody>
      </p:sp>
    </p:spTree>
    <p:extLst>
      <p:ext uri="{BB962C8B-B14F-4D97-AF65-F5344CB8AC3E}">
        <p14:creationId xmlns:p14="http://schemas.microsoft.com/office/powerpoint/2010/main" val="3333735716"/>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13889</TotalTime>
  <Words>5237</Words>
  <Application>Microsoft Office PowerPoint</Application>
  <PresentationFormat>Widescreen</PresentationFormat>
  <Paragraphs>327</Paragraphs>
  <Slides>84</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84</vt:i4>
      </vt:variant>
    </vt:vector>
  </HeadingPairs>
  <TitlesOfParts>
    <vt:vector size="88" baseType="lpstr">
      <vt:lpstr>Arial</vt:lpstr>
      <vt:lpstr>Calibri</vt:lpstr>
      <vt:lpstr>Calibri Light</vt:lpstr>
      <vt:lpstr>Tema do Office</vt:lpstr>
      <vt:lpstr>Análise de Notícias do Mercado Financeiro Utilizando Processamento de Linguagem Natural e Aprendizado de Máquina</vt:lpstr>
      <vt:lpstr>Introdução Tema</vt:lpstr>
      <vt:lpstr>Introdução Delimitação</vt:lpstr>
      <vt:lpstr>Introdução Justificativa</vt:lpstr>
      <vt:lpstr>Introdução Objetivos</vt:lpstr>
      <vt:lpstr>Introdução Metodologia</vt:lpstr>
      <vt:lpstr>Fundamentação Teórica Bolsa de Valores e Ações</vt:lpstr>
      <vt:lpstr>Fundamentação Teórica Bolsa de Valores e Ações</vt:lpstr>
      <vt:lpstr>Fundamentação Teórica Bolsa de Valores e Ações</vt:lpstr>
      <vt:lpstr>Fundamentação Teórica Bolsa de Valores e Ações</vt:lpstr>
      <vt:lpstr>Fundamentação Teórica Bolsa de Valores e Ações</vt:lpstr>
      <vt:lpstr>Fundamentação Teórica Bolsa de Valores e Ações</vt:lpstr>
      <vt:lpstr>Fundamentação Teórica Bolsa de Valores e Ações</vt:lpstr>
      <vt:lpstr>Fundamentação Teórica Aprendizado de Máquina</vt:lpstr>
      <vt:lpstr>Fundamentação Teórica Aprendizado de Máquina</vt:lpstr>
      <vt:lpstr>Fundamentação Teórica Aprendizado de Máquina</vt:lpstr>
      <vt:lpstr>Fundamentação Teórica Aprendizado de Máquina</vt:lpstr>
      <vt:lpstr>Fundamentação Teórica Aprendizado de Máquina</vt:lpstr>
      <vt:lpstr>Fundamentação Teórica Aprendizado de Máquina</vt:lpstr>
      <vt:lpstr>Fundamentação Teórica Aprendizado de Máquina</vt:lpstr>
      <vt:lpstr>Fundamentação Teórica Aprendizado de Máquina</vt:lpstr>
      <vt:lpstr>Fundamentação Teórica Redes Neurais (NN)</vt:lpstr>
      <vt:lpstr>Fundamentação Teórica Redes Neurais (NN)</vt:lpstr>
      <vt:lpstr>Fundamentação Teórica Redes Neurais (NN)</vt:lpstr>
      <vt:lpstr>Fundamentação Teórica Redes Neurais (NN)</vt:lpstr>
      <vt:lpstr>Fundamentação Teórica Redes Neurais Convolucionais (CNN)</vt:lpstr>
      <vt:lpstr>Fundamentação Teórica Redes Neurais Convolucionais (CNN)</vt:lpstr>
      <vt:lpstr>Fundamentação Teórica Redes Neurais Convolucionais (CNN)</vt:lpstr>
      <vt:lpstr>Fundamentação Teórica Redes Neurais Convolucionais (CNN)</vt:lpstr>
      <vt:lpstr>Fundamentação Teórica Redes Neurais Recorrentes (RNN)</vt:lpstr>
      <vt:lpstr>Fundamentação Teórica Redes Neurais Recorrentes (RNN)</vt:lpstr>
      <vt:lpstr>Fundamentação Teórica Redes Neurais Recorrentes (RNN)</vt:lpstr>
      <vt:lpstr>Fundamentação Teórica Redes Neurais Recorrentes (RNN)</vt:lpstr>
      <vt:lpstr>Fundamentação Teórica Redes Neurais Recorrentes (RNN)</vt:lpstr>
      <vt:lpstr>Fundamentação Teórica Redes Neurais - Dropout</vt:lpstr>
      <vt:lpstr>Fundamentação Teórica Redes Neurais - Dropout</vt:lpstr>
      <vt:lpstr>Fundamentação Teórica Processamento de Linguagem Natural (PLN)</vt:lpstr>
      <vt:lpstr>Fundamentação Teórica PLN – Pré-processamento de Sintaxe</vt:lpstr>
      <vt:lpstr>Fundamentação Teórica PLN – Representação Vetorial</vt:lpstr>
      <vt:lpstr>Fundamentação Teórica PLN – Representação Vetorial</vt:lpstr>
      <vt:lpstr>Fundamentação Teórica PLN – Word2Vec</vt:lpstr>
      <vt:lpstr>Fundamentação Teórica PLN – Word2Vec</vt:lpstr>
      <vt:lpstr>Fundamentação Teórica PyText</vt:lpstr>
      <vt:lpstr>Fundamentação Teórica PyText</vt:lpstr>
      <vt:lpstr>Fundamentação Teórica PyText</vt:lpstr>
      <vt:lpstr>Obtenção e Tratamento de Dados Conjunto de Dados de Notícias</vt:lpstr>
      <vt:lpstr>Obtenção e Tratamento de Dados Conjunto de Dados de Notícias</vt:lpstr>
      <vt:lpstr>Obtenção e Tratamento de Dados Conjunto de Dados de Notícias</vt:lpstr>
      <vt:lpstr>Obtenção e Tratamento de Dados Notícias – Pré-processamento</vt:lpstr>
      <vt:lpstr>Obtenção e Tratamento de Dados Notícias – Pré-processamento</vt:lpstr>
      <vt:lpstr>Obtenção e Tratamento de Dados Notícias – Pré-processamento</vt:lpstr>
      <vt:lpstr>Obtenção e Tratamento de Dados Conjunto de Dados da B3</vt:lpstr>
      <vt:lpstr>Obtenção e Tratamento de Dados Conjunto de Dados da B3</vt:lpstr>
      <vt:lpstr>Obtenção e Tratamento de Dados B3 – Pré-processamento</vt:lpstr>
      <vt:lpstr>Obtenção e Tratamento de Dados B3 – Pré-processamento</vt:lpstr>
      <vt:lpstr>Cruzamento e Conjuntos Finais Estratégia</vt:lpstr>
      <vt:lpstr>Cruzamento e Conjuntos Finais Estratégia</vt:lpstr>
      <vt:lpstr>Cruzamento e Conjuntos Finais Estratégia</vt:lpstr>
      <vt:lpstr>Cruzamento e Conjuntos Finais Balanceamento</vt:lpstr>
      <vt:lpstr>Cruzamento e Conjuntos Finais Balanceamento</vt:lpstr>
      <vt:lpstr>Cruzamento e Conjuntos Finais Balanceamento</vt:lpstr>
      <vt:lpstr>Treinamento e Resultados Testes e Configuração do PyText</vt:lpstr>
      <vt:lpstr>Treinamento e Resultados Testes e Configuração do PyText – epochs</vt:lpstr>
      <vt:lpstr>Treinamento e Resultados Testes e Configuração do PyText – epochs</vt:lpstr>
      <vt:lpstr>Treinamento e Resultados Testes e Configuração do PyText – Tipo de Rede</vt:lpstr>
      <vt:lpstr>Treinamento e Resultados Testes e Configuração do PyText – Dropout</vt:lpstr>
      <vt:lpstr>Treinamento e Resultados Resultados – Métricas (3 Classes)</vt:lpstr>
      <vt:lpstr>Treinamento e Resultados Resultados – Métricas (3 Classes)</vt:lpstr>
      <vt:lpstr>Treinamento e Resultados Resultados – Métricas (2 Classes)</vt:lpstr>
      <vt:lpstr>Treinamento e Resultados Resultados – Métricas (2 Classes)</vt:lpstr>
      <vt:lpstr>Treinamento e Resultados Análise</vt:lpstr>
      <vt:lpstr>Considerações Finais Conclusão</vt:lpstr>
      <vt:lpstr>Considerações Finais Trabalhos Futuros</vt:lpstr>
      <vt:lpstr>Considerações Finais Trabalhos Futuros</vt:lpstr>
      <vt:lpstr>Obrigado!</vt:lpstr>
      <vt:lpstr>Referências Bibliográficas</vt:lpstr>
      <vt:lpstr>Referências Bibliográficas</vt:lpstr>
      <vt:lpstr>Referências Bibliográficas</vt:lpstr>
      <vt:lpstr>Referências Bibliográficas</vt:lpstr>
      <vt:lpstr>Referências Bibliográficas</vt:lpstr>
      <vt:lpstr>Referências Bibliográficas</vt:lpstr>
      <vt:lpstr>Referências Bibliográficas</vt:lpstr>
      <vt:lpstr>Referências Bibliográficas</vt:lpstr>
      <vt:lpstr>Referências Bibliográficas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Análise de Notícias do Mercado Financeiro Utilizando Processamento de Linguagem Natural e Aprendizado de Máquina</dc:title>
  <dc:creator>Canto, Lucas Gama (GP SLN RE RC-BR CH OC IIT)</dc:creator>
  <cp:keywords>C_Unrestricted</cp:keywords>
  <cp:lastModifiedBy>Canto, Lucas Gama (GP SLN RE RC-BR CH OC IIT)</cp:lastModifiedBy>
  <cp:revision>291</cp:revision>
  <dcterms:created xsi:type="dcterms:W3CDTF">2020-02-28T00:17:26Z</dcterms:created>
  <dcterms:modified xsi:type="dcterms:W3CDTF">2020-03-10T22:51:29Z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ument Confidentiality">
    <vt:lpwstr>Unrestricted</vt:lpwstr>
  </property>
  <property fmtid="{D5CDD505-2E9C-101B-9397-08002B2CF9AE}" pid="3" name="sodocoClasLang">
    <vt:lpwstr>Sem restrições</vt:lpwstr>
  </property>
  <property fmtid="{D5CDD505-2E9C-101B-9397-08002B2CF9AE}" pid="4" name="sodocoClasLangId">
    <vt:i4>0</vt:i4>
  </property>
  <property fmtid="{D5CDD505-2E9C-101B-9397-08002B2CF9AE}" pid="5" name="sodocoClasId">
    <vt:i4>0</vt:i4>
  </property>
</Properties>
</file>